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</p:sldIdLst>
  <p:sldSz cx="10693400" cy="7556500"/>
  <p:notesSz cx="6797675" cy="9928225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charset="0"/>
      <p:regular r:id="rId16"/>
      <p:bold r:id="rId17"/>
    </p:embeddedFont>
    <p:embeddedFont>
      <p:font typeface="Poppins Light" panose="00000400000000000000" pitchFamily="2" charset="0"/>
      <p:regular r:id="rId18"/>
      <p:italic r:id="rId19"/>
    </p:embeddedFont>
    <p:embeddedFont>
      <p:font typeface="Poppins Medium" panose="00000600000000000000" pitchFamily="2" charset="0"/>
      <p:regular r:id="rId20"/>
      <p:italic r:id="rId21"/>
    </p:embeddedFont>
    <p:embeddedFont>
      <p:font typeface="Poppins Semi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393A7-2890-4A05-B835-4DBFA7BA313C}" v="46" dt="2026-05-18T11:59:35.465"/>
    <p1510:client id="{23807315-EEF8-4317-9389-306E5CE6415D}" v="197" dt="2026-05-18T09:58:45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horst Drea" userId="a330e457-80ea-4106-986f-3ee460252e5c" providerId="ADAL" clId="{1833343F-0954-4276-8040-342EEE5347EC}"/>
    <pc:docChg chg="custSel modSld">
      <pc:chgData name="Berghorst Drea" userId="a330e457-80ea-4106-986f-3ee460252e5c" providerId="ADAL" clId="{1833343F-0954-4276-8040-342EEE5347EC}" dt="2026-05-18T09:58:45.838" v="189" actId="20577"/>
      <pc:docMkLst>
        <pc:docMk/>
      </pc:docMkLst>
      <pc:sldChg chg="modSp mod">
        <pc:chgData name="Berghorst Drea" userId="a330e457-80ea-4106-986f-3ee460252e5c" providerId="ADAL" clId="{1833343F-0954-4276-8040-342EEE5347EC}" dt="2026-05-15T15:17:56.169" v="70" actId="1076"/>
        <pc:sldMkLst>
          <pc:docMk/>
          <pc:sldMk cId="0" sldId="256"/>
        </pc:sldMkLst>
        <pc:spChg chg="mod">
          <ac:chgData name="Berghorst Drea" userId="a330e457-80ea-4106-986f-3ee460252e5c" providerId="ADAL" clId="{1833343F-0954-4276-8040-342EEE5347EC}" dt="2026-05-15T15:16:35.191" v="49" actId="20577"/>
          <ac:spMkLst>
            <pc:docMk/>
            <pc:sldMk cId="0" sldId="256"/>
            <ac:spMk id="265" creationId="{00000000-0000-0000-0000-000000000000}"/>
          </ac:spMkLst>
        </pc:spChg>
        <pc:spChg chg="mod">
          <ac:chgData name="Berghorst Drea" userId="a330e457-80ea-4106-986f-3ee460252e5c" providerId="ADAL" clId="{1833343F-0954-4276-8040-342EEE5347EC}" dt="2026-05-15T15:16:58.777" v="68" actId="20577"/>
          <ac:spMkLst>
            <pc:docMk/>
            <pc:sldMk cId="0" sldId="256"/>
            <ac:spMk id="266" creationId="{00000000-0000-0000-0000-000000000000}"/>
          </ac:spMkLst>
        </pc:spChg>
        <pc:spChg chg="mod">
          <ac:chgData name="Berghorst Drea" userId="a330e457-80ea-4106-986f-3ee460252e5c" providerId="ADAL" clId="{1833343F-0954-4276-8040-342EEE5347EC}" dt="2026-05-15T15:17:56.169" v="70" actId="1076"/>
          <ac:spMkLst>
            <pc:docMk/>
            <pc:sldMk cId="0" sldId="256"/>
            <ac:spMk id="297" creationId="{00000000-0000-0000-0000-000000000000}"/>
          </ac:spMkLst>
        </pc:spChg>
        <pc:spChg chg="mod">
          <ac:chgData name="Berghorst Drea" userId="a330e457-80ea-4106-986f-3ee460252e5c" providerId="ADAL" clId="{1833343F-0954-4276-8040-342EEE5347EC}" dt="2026-05-15T15:17:29.473" v="69" actId="790"/>
          <ac:spMkLst>
            <pc:docMk/>
            <pc:sldMk cId="0" sldId="256"/>
            <ac:spMk id="301" creationId="{00000000-0000-0000-0000-000000000000}"/>
          </ac:spMkLst>
        </pc:spChg>
      </pc:sldChg>
      <pc:sldChg chg="modSp mod">
        <pc:chgData name="Berghorst Drea" userId="a330e457-80ea-4106-986f-3ee460252e5c" providerId="ADAL" clId="{1833343F-0954-4276-8040-342EEE5347EC}" dt="2026-05-17T13:03:19.943" v="73" actId="790"/>
        <pc:sldMkLst>
          <pc:docMk/>
          <pc:sldMk cId="0" sldId="259"/>
        </pc:sldMkLst>
        <pc:spChg chg="mod">
          <ac:chgData name="Berghorst Drea" userId="a330e457-80ea-4106-986f-3ee460252e5c" providerId="ADAL" clId="{1833343F-0954-4276-8040-342EEE5347EC}" dt="2026-05-17T13:03:19.943" v="73" actId="790"/>
          <ac:spMkLst>
            <pc:docMk/>
            <pc:sldMk cId="0" sldId="259"/>
            <ac:spMk id="200" creationId="{00000000-0000-0000-0000-000000000000}"/>
          </ac:spMkLst>
        </pc:spChg>
        <pc:grpChg chg="mod">
          <ac:chgData name="Berghorst Drea" userId="a330e457-80ea-4106-986f-3ee460252e5c" providerId="ADAL" clId="{1833343F-0954-4276-8040-342EEE5347EC}" dt="2026-05-17T13:03:08.809" v="72" actId="1076"/>
          <ac:grpSpMkLst>
            <pc:docMk/>
            <pc:sldMk cId="0" sldId="259"/>
            <ac:grpSpMk id="4" creationId="{00000000-0000-0000-0000-000000000000}"/>
          </ac:grpSpMkLst>
        </pc:grpChg>
      </pc:sldChg>
      <pc:sldChg chg="modSp mod">
        <pc:chgData name="Berghorst Drea" userId="a330e457-80ea-4106-986f-3ee460252e5c" providerId="ADAL" clId="{1833343F-0954-4276-8040-342EEE5347EC}" dt="2026-05-18T09:58:45.838" v="189" actId="20577"/>
        <pc:sldMkLst>
          <pc:docMk/>
          <pc:sldMk cId="0" sldId="260"/>
        </pc:sldMkLst>
        <pc:spChg chg="mod">
          <ac:chgData name="Berghorst Drea" userId="a330e457-80ea-4106-986f-3ee460252e5c" providerId="ADAL" clId="{1833343F-0954-4276-8040-342EEE5347EC}" dt="2026-05-18T09:58:45.838" v="189" actId="20577"/>
          <ac:spMkLst>
            <pc:docMk/>
            <pc:sldMk cId="0" sldId="260"/>
            <ac:spMk id="208" creationId="{00000000-0000-0000-0000-000000000000}"/>
          </ac:spMkLst>
        </pc:spChg>
      </pc:sldChg>
    </pc:docChg>
  </pc:docChgLst>
  <pc:docChgLst>
    <pc:chgData name="Berghorst Drea" userId="S::drea.berghorst@plasticseurope.org::a330e457-80ea-4106-986f-3ee460252e5c" providerId="AD" clId="Web-{CF86EEB4-900D-580F-39DC-0BA744A0D8F9}"/>
    <pc:docChg chg="modSld">
      <pc:chgData name="Berghorst Drea" userId="S::drea.berghorst@plasticseurope.org::a330e457-80ea-4106-986f-3ee460252e5c" providerId="AD" clId="Web-{CF86EEB4-900D-580F-39DC-0BA744A0D8F9}" dt="2026-05-15T15:08:36.841" v="9" actId="20577"/>
      <pc:docMkLst>
        <pc:docMk/>
      </pc:docMkLst>
      <pc:sldChg chg="modSp">
        <pc:chgData name="Berghorst Drea" userId="S::drea.berghorst@plasticseurope.org::a330e457-80ea-4106-986f-3ee460252e5c" providerId="AD" clId="Web-{CF86EEB4-900D-580F-39DC-0BA744A0D8F9}" dt="2026-05-15T15:08:36.841" v="9" actId="20577"/>
        <pc:sldMkLst>
          <pc:docMk/>
          <pc:sldMk cId="0" sldId="256"/>
        </pc:sldMkLst>
        <pc:spChg chg="mod">
          <ac:chgData name="Berghorst Drea" userId="S::drea.berghorst@plasticseurope.org::a330e457-80ea-4106-986f-3ee460252e5c" providerId="AD" clId="Web-{CF86EEB4-900D-580F-39DC-0BA744A0D8F9}" dt="2026-05-15T15:08:36.841" v="9" actId="20577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CF86EEB4-900D-580F-39DC-0BA744A0D8F9}" dt="2026-05-15T15:05:26.353" v="2" actId="20577"/>
          <ac:spMkLst>
            <pc:docMk/>
            <pc:sldMk cId="0" sldId="256"/>
            <ac:spMk id="252" creationId="{00000000-0000-0000-0000-000000000000}"/>
          </ac:spMkLst>
        </pc:spChg>
      </pc:sldChg>
      <pc:sldChg chg="modSp">
        <pc:chgData name="Berghorst Drea" userId="S::drea.berghorst@plasticseurope.org::a330e457-80ea-4106-986f-3ee460252e5c" providerId="AD" clId="Web-{CF86EEB4-900D-580F-39DC-0BA744A0D8F9}" dt="2026-05-15T15:04:37.945" v="1" actId="20577"/>
        <pc:sldMkLst>
          <pc:docMk/>
          <pc:sldMk cId="0" sldId="259"/>
        </pc:sldMkLst>
        <pc:spChg chg="mod">
          <ac:chgData name="Berghorst Drea" userId="S::drea.berghorst@plasticseurope.org::a330e457-80ea-4106-986f-3ee460252e5c" providerId="AD" clId="Web-{CF86EEB4-900D-580F-39DC-0BA744A0D8F9}" dt="2026-05-15T15:04:37.945" v="1" actId="20577"/>
          <ac:spMkLst>
            <pc:docMk/>
            <pc:sldMk cId="0" sldId="259"/>
            <ac:spMk id="200" creationId="{00000000-0000-0000-0000-000000000000}"/>
          </ac:spMkLst>
        </pc:spChg>
      </pc:sldChg>
    </pc:docChg>
  </pc:docChgLst>
  <pc:docChgLst>
    <pc:chgData name="Berghorst Drea" userId="S::drea.berghorst@plasticseurope.org::a330e457-80ea-4106-986f-3ee460252e5c" providerId="AD" clId="Web-{1337E7A0-88C3-E70E-5BCE-7D75FBA560E9}"/>
    <pc:docChg chg="modSld">
      <pc:chgData name="Berghorst Drea" userId="S::drea.berghorst@plasticseurope.org::a330e457-80ea-4106-986f-3ee460252e5c" providerId="AD" clId="Web-{1337E7A0-88C3-E70E-5BCE-7D75FBA560E9}" dt="2026-05-15T12:06:19.650" v="160" actId="20577"/>
      <pc:docMkLst>
        <pc:docMk/>
      </pc:docMkLst>
      <pc:sldChg chg="modSp">
        <pc:chgData name="Berghorst Drea" userId="S::drea.berghorst@plasticseurope.org::a330e457-80ea-4106-986f-3ee460252e5c" providerId="AD" clId="Web-{1337E7A0-88C3-E70E-5BCE-7D75FBA560E9}" dt="2026-05-15T12:06:19.650" v="160" actId="20577"/>
        <pc:sldMkLst>
          <pc:docMk/>
          <pc:sldMk cId="0" sldId="260"/>
        </pc:sldMkLst>
        <pc:spChg chg="mod">
          <ac:chgData name="Berghorst Drea" userId="S::drea.berghorst@plasticseurope.org::a330e457-80ea-4106-986f-3ee460252e5c" providerId="AD" clId="Web-{1337E7A0-88C3-E70E-5BCE-7D75FBA560E9}" dt="2026-05-15T12:01:58.945" v="102" actId="20577"/>
          <ac:spMkLst>
            <pc:docMk/>
            <pc:sldMk cId="0" sldId="260"/>
            <ac:spMk id="204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0:41.143" v="97" actId="20577"/>
          <ac:spMkLst>
            <pc:docMk/>
            <pc:sldMk cId="0" sldId="260"/>
            <ac:spMk id="208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1:38.319" v="101" actId="20577"/>
          <ac:spMkLst>
            <pc:docMk/>
            <pc:sldMk cId="0" sldId="260"/>
            <ac:spMk id="223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1:14.379" v="99" actId="20577"/>
          <ac:spMkLst>
            <pc:docMk/>
            <pc:sldMk cId="0" sldId="260"/>
            <ac:spMk id="224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3:37.452" v="105" actId="20577"/>
          <ac:spMkLst>
            <pc:docMk/>
            <pc:sldMk cId="0" sldId="260"/>
            <ac:spMk id="275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3:18.903" v="103" actId="20577"/>
          <ac:spMkLst>
            <pc:docMk/>
            <pc:sldMk cId="0" sldId="260"/>
            <ac:spMk id="276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6:19.650" v="160" actId="20577"/>
          <ac:spMkLst>
            <pc:docMk/>
            <pc:sldMk cId="0" sldId="260"/>
            <ac:spMk id="290" creationId="{00000000-0000-0000-0000-000000000000}"/>
          </ac:spMkLst>
        </pc:spChg>
        <pc:spChg chg="mod">
          <ac:chgData name="Berghorst Drea" userId="S::drea.berghorst@plasticseurope.org::a330e457-80ea-4106-986f-3ee460252e5c" providerId="AD" clId="Web-{1337E7A0-88C3-E70E-5BCE-7D75FBA560E9}" dt="2026-05-15T12:04:22.267" v="108" actId="20577"/>
          <ac:spMkLst>
            <pc:docMk/>
            <pc:sldMk cId="0" sldId="260"/>
            <ac:spMk id="292" creationId="{00000000-0000-0000-0000-000000000000}"/>
          </ac:spMkLst>
        </pc:spChg>
      </pc:sldChg>
    </pc:docChg>
  </pc:docChgLst>
  <pc:docChgLst>
    <pc:chgData name="Kamers Edo" userId="f9182a0d-6f23-48ec-a51a-8aaf2c346ae6" providerId="ADAL" clId="{E4AAE777-AC9F-4DF7-9CA7-565920791425}"/>
    <pc:docChg chg="undo custSel addSld delSld modSld sldOrd delMainMaster">
      <pc:chgData name="Kamers Edo" userId="f9182a0d-6f23-48ec-a51a-8aaf2c346ae6" providerId="ADAL" clId="{E4AAE777-AC9F-4DF7-9CA7-565920791425}" dt="2026-05-18T11:59:35.469" v="83"/>
      <pc:docMkLst>
        <pc:docMk/>
      </pc:docMkLst>
      <pc:sldChg chg="addSp delSp modSp mod ord">
        <pc:chgData name="Kamers Edo" userId="f9182a0d-6f23-48ec-a51a-8aaf2c346ae6" providerId="ADAL" clId="{E4AAE777-AC9F-4DF7-9CA7-565920791425}" dt="2026-05-18T11:59:35.469" v="83"/>
        <pc:sldMkLst>
          <pc:docMk/>
          <pc:sldMk cId="0" sldId="256"/>
        </pc:sldMkLst>
        <pc:spChg chg="mod">
          <ac:chgData name="Kamers Edo" userId="f9182a0d-6f23-48ec-a51a-8aaf2c346ae6" providerId="ADAL" clId="{E4AAE777-AC9F-4DF7-9CA7-565920791425}" dt="2026-05-18T09:31:27.164" v="72" actId="20577"/>
          <ac:spMkLst>
            <pc:docMk/>
            <pc:sldMk cId="0" sldId="256"/>
            <ac:spMk id="271" creationId="{00000000-0000-0000-0000-000000000000}"/>
          </ac:spMkLst>
        </pc:spChg>
      </pc:sldChg>
      <pc:sldChg chg="modSp mod">
        <pc:chgData name="Kamers Edo" userId="f9182a0d-6f23-48ec-a51a-8aaf2c346ae6" providerId="ADAL" clId="{E4AAE777-AC9F-4DF7-9CA7-565920791425}" dt="2026-05-13T14:47:10.034" v="19" actId="20577"/>
        <pc:sldMkLst>
          <pc:docMk/>
          <pc:sldMk cId="0" sldId="260"/>
        </pc:sldMkLst>
        <pc:spChg chg="mod">
          <ac:chgData name="Kamers Edo" userId="f9182a0d-6f23-48ec-a51a-8aaf2c346ae6" providerId="ADAL" clId="{E4AAE777-AC9F-4DF7-9CA7-565920791425}" dt="2026-05-13T14:47:10.034" v="19" actId="20577"/>
          <ac:spMkLst>
            <pc:docMk/>
            <pc:sldMk cId="0" sldId="260"/>
            <ac:spMk id="204" creationId="{00000000-0000-0000-0000-000000000000}"/>
          </ac:spMkLst>
        </pc:spChg>
      </pc:sldChg>
      <pc:sldChg chg="addSp delSp modSp new del mod">
        <pc:chgData name="Kamers Edo" userId="f9182a0d-6f23-48ec-a51a-8aaf2c346ae6" providerId="ADAL" clId="{E4AAE777-AC9F-4DF7-9CA7-565920791425}" dt="2026-05-18T09:42:38.467" v="81" actId="2696"/>
        <pc:sldMkLst>
          <pc:docMk/>
          <pc:sldMk cId="4187914232" sldId="262"/>
        </pc:sldMkLst>
        <pc:picChg chg="add del mod">
          <ac:chgData name="Kamers Edo" userId="f9182a0d-6f23-48ec-a51a-8aaf2c346ae6" providerId="ADAL" clId="{E4AAE777-AC9F-4DF7-9CA7-565920791425}" dt="2026-05-18T09:40:48.941" v="74" actId="478"/>
          <ac:picMkLst>
            <pc:docMk/>
            <pc:sldMk cId="4187914232" sldId="262"/>
            <ac:picMk id="5" creationId="{E942E0C2-31D2-FD15-67DC-ED774E481BA2}"/>
          </ac:picMkLst>
        </pc:picChg>
      </pc:sldChg>
      <pc:sldChg chg="modSp add del mod">
        <pc:chgData name="Kamers Edo" userId="f9182a0d-6f23-48ec-a51a-8aaf2c346ae6" providerId="ADAL" clId="{E4AAE777-AC9F-4DF7-9CA7-565920791425}" dt="2026-05-18T09:42:02.255" v="80" actId="20577"/>
        <pc:sldMkLst>
          <pc:docMk/>
          <pc:sldMk cId="0" sldId="263"/>
        </pc:sldMkLst>
        <pc:spChg chg="mod">
          <ac:chgData name="Kamers Edo" userId="f9182a0d-6f23-48ec-a51a-8aaf2c346ae6" providerId="ADAL" clId="{E4AAE777-AC9F-4DF7-9CA7-565920791425}" dt="2026-05-18T09:42:02.255" v="80" actId="20577"/>
          <ac:spMkLst>
            <pc:docMk/>
            <pc:sldMk cId="0" sldId="263"/>
            <ac:spMk id="41" creationId="{00000000-0000-0000-0000-000000000000}"/>
          </ac:spMkLst>
        </pc:spChg>
      </pc:sldChg>
      <pc:sldMasterChg chg="delSldLayout">
        <pc:chgData name="Kamers Edo" userId="f9182a0d-6f23-48ec-a51a-8aaf2c346ae6" providerId="ADAL" clId="{E4AAE777-AC9F-4DF7-9CA7-565920791425}" dt="2026-05-13T15:54:04.336" v="29" actId="47"/>
        <pc:sldMasterMkLst>
          <pc:docMk/>
          <pc:sldMasterMk cId="0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1"/>
          <p:cNvSpPr txBox="1"/>
          <p:nvPr/>
        </p:nvSpPr>
        <p:spPr>
          <a:xfrm>
            <a:off x="4204946" y="3479824"/>
            <a:ext cx="60692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000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De </a:t>
            </a:r>
            <a:r>
              <a:rPr lang="en-US" sz="4000" b="1" err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Circulaire</a:t>
            </a:r>
            <a:r>
              <a:rPr lang="en-US" sz="4000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b="1" err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Economie</a:t>
            </a:r>
            <a:r>
              <a:rPr lang="en-US" sz="4000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b="1" err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voor</a:t>
            </a:r>
            <a:r>
              <a:rPr lang="en-US" sz="4000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 Plastics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40334" y="4430147"/>
            <a:ext cx="89564" cy="65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5"/>
              </a:lnSpc>
            </a:pPr>
            <a:r>
              <a:rPr lang="en-US" sz="2659" b="1">
                <a:solidFill>
                  <a:srgbClr val="07AA8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204945" y="4626905"/>
            <a:ext cx="1860351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3"/>
              </a:lnSpc>
            </a:pPr>
            <a:r>
              <a:rPr lang="en-US" sz="2659" b="1">
                <a:solidFill>
                  <a:srgbClr val="F95A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Nederland</a:t>
            </a:r>
          </a:p>
        </p:txBody>
      </p:sp>
      <p:sp>
        <p:nvSpPr>
          <p:cNvPr id="44" name="Freeform 44"/>
          <p:cNvSpPr/>
          <p:nvPr/>
        </p:nvSpPr>
        <p:spPr>
          <a:xfrm>
            <a:off x="-2533774" y="-1293994"/>
            <a:ext cx="8154640" cy="8154640"/>
          </a:xfrm>
          <a:custGeom>
            <a:avLst/>
            <a:gdLst/>
            <a:ahLst/>
            <a:cxnLst/>
            <a:rect l="l" t="t" r="r" b="b"/>
            <a:pathLst>
              <a:path w="18159085" h="18159085">
                <a:moveTo>
                  <a:pt x="0" y="0"/>
                </a:moveTo>
                <a:lnTo>
                  <a:pt x="18159085" y="0"/>
                </a:lnTo>
                <a:lnTo>
                  <a:pt x="18159085" y="18159085"/>
                </a:lnTo>
                <a:lnTo>
                  <a:pt x="0" y="18159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 sz="808"/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6BBF9823-57F9-280A-CBDD-9D130BC56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28" y="1110198"/>
            <a:ext cx="3159717" cy="1266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1980" y="2153743"/>
            <a:ext cx="1051290" cy="596185"/>
            <a:chOff x="0" y="0"/>
            <a:chExt cx="376759" cy="213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4706" y="2682493"/>
            <a:ext cx="1421012" cy="1215154"/>
          </a:xfrm>
          <a:custGeom>
            <a:avLst/>
            <a:gdLst/>
            <a:ahLst/>
            <a:cxnLst/>
            <a:rect l="l" t="t" r="r" b="b"/>
            <a:pathLst>
              <a:path w="1421012" h="1215154">
                <a:moveTo>
                  <a:pt x="21552" y="1215154"/>
                </a:moveTo>
                <a:lnTo>
                  <a:pt x="10776" y="1215154"/>
                </a:lnTo>
                <a:cubicBezTo>
                  <a:pt x="4824" y="1215154"/>
                  <a:pt x="0" y="1210329"/>
                  <a:pt x="0" y="1204378"/>
                </a:cubicBezTo>
                <a:lnTo>
                  <a:pt x="0" y="228600"/>
                </a:lnTo>
                <a:cubicBezTo>
                  <a:pt x="0" y="102348"/>
                  <a:pt x="102347" y="0"/>
                  <a:pt x="228600" y="0"/>
                </a:cubicBezTo>
                <a:lnTo>
                  <a:pt x="1421012" y="0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2138193" y="2832631"/>
            <a:ext cx="2522236" cy="1193819"/>
          </a:xfrm>
          <a:custGeom>
            <a:avLst/>
            <a:gdLst/>
            <a:ahLst/>
            <a:cxnLst/>
            <a:rect l="l" t="t" r="r" b="b"/>
            <a:pathLst>
              <a:path w="2522236" h="1193819">
                <a:moveTo>
                  <a:pt x="70887" y="1193819"/>
                </a:moveTo>
                <a:lnTo>
                  <a:pt x="35444" y="1193819"/>
                </a:lnTo>
                <a:cubicBezTo>
                  <a:pt x="26043" y="1193819"/>
                  <a:pt x="17028" y="1190085"/>
                  <a:pt x="10381" y="1183438"/>
                </a:cubicBezTo>
                <a:cubicBezTo>
                  <a:pt x="3734" y="1176791"/>
                  <a:pt x="0" y="1167776"/>
                  <a:pt x="0" y="1158375"/>
                </a:cubicBezTo>
                <a:lnTo>
                  <a:pt x="0" y="473269"/>
                </a:lnTo>
                <a:cubicBezTo>
                  <a:pt x="0" y="412640"/>
                  <a:pt x="24084" y="354495"/>
                  <a:pt x="66955" y="311624"/>
                </a:cubicBezTo>
                <a:cubicBezTo>
                  <a:pt x="109826" y="268753"/>
                  <a:pt x="167971" y="244669"/>
                  <a:pt x="228600" y="244669"/>
                </a:cubicBezTo>
                <a:lnTo>
                  <a:pt x="2399901" y="244669"/>
                </a:lnTo>
                <a:cubicBezTo>
                  <a:pt x="2467465" y="244669"/>
                  <a:pt x="2522235" y="189898"/>
                  <a:pt x="2522235" y="122335"/>
                </a:cubicBezTo>
                <a:lnTo>
                  <a:pt x="2522235" y="0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3315184" y="2839892"/>
            <a:ext cx="1553966" cy="1186558"/>
          </a:xfrm>
          <a:custGeom>
            <a:avLst/>
            <a:gdLst/>
            <a:ahLst/>
            <a:cxnLst/>
            <a:rect l="l" t="t" r="r" b="b"/>
            <a:pathLst>
              <a:path w="1553966" h="1186558">
                <a:moveTo>
                  <a:pt x="0" y="1186558"/>
                </a:moveTo>
                <a:lnTo>
                  <a:pt x="0" y="668097"/>
                </a:lnTo>
                <a:cubicBezTo>
                  <a:pt x="0" y="607468"/>
                  <a:pt x="24085" y="549323"/>
                  <a:pt x="66955" y="506452"/>
                </a:cubicBezTo>
                <a:cubicBezTo>
                  <a:pt x="109826" y="463581"/>
                  <a:pt x="167972" y="439497"/>
                  <a:pt x="228600" y="439497"/>
                </a:cubicBezTo>
                <a:lnTo>
                  <a:pt x="1334217" y="439497"/>
                </a:lnTo>
                <a:cubicBezTo>
                  <a:pt x="1392498" y="439497"/>
                  <a:pt x="1448392" y="416345"/>
                  <a:pt x="1489603" y="375134"/>
                </a:cubicBezTo>
                <a:cubicBezTo>
                  <a:pt x="1530814" y="333923"/>
                  <a:pt x="1553966" y="278029"/>
                  <a:pt x="1553966" y="219748"/>
                </a:cubicBezTo>
                <a:lnTo>
                  <a:pt x="1553966" y="0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8" name="Group 8"/>
          <p:cNvGrpSpPr/>
          <p:nvPr/>
        </p:nvGrpSpPr>
        <p:grpSpPr>
          <a:xfrm>
            <a:off x="6630627" y="4624280"/>
            <a:ext cx="1113565" cy="1277569"/>
            <a:chOff x="0" y="0"/>
            <a:chExt cx="399077" cy="457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9077" cy="457852"/>
            </a:xfrm>
            <a:custGeom>
              <a:avLst/>
              <a:gdLst/>
              <a:ahLst/>
              <a:cxnLst/>
              <a:rect l="l" t="t" r="r" b="b"/>
              <a:pathLst>
                <a:path w="399077" h="457852">
                  <a:moveTo>
                    <a:pt x="199538" y="0"/>
                  </a:moveTo>
                  <a:lnTo>
                    <a:pt x="199538" y="0"/>
                  </a:lnTo>
                  <a:cubicBezTo>
                    <a:pt x="252459" y="0"/>
                    <a:pt x="303213" y="21023"/>
                    <a:pt x="340633" y="58443"/>
                  </a:cubicBezTo>
                  <a:cubicBezTo>
                    <a:pt x="378054" y="95864"/>
                    <a:pt x="399077" y="146617"/>
                    <a:pt x="399077" y="199538"/>
                  </a:cubicBezTo>
                  <a:lnTo>
                    <a:pt x="399077" y="258314"/>
                  </a:lnTo>
                  <a:cubicBezTo>
                    <a:pt x="399077" y="311235"/>
                    <a:pt x="378054" y="361988"/>
                    <a:pt x="340633" y="399409"/>
                  </a:cubicBezTo>
                  <a:cubicBezTo>
                    <a:pt x="303213" y="436829"/>
                    <a:pt x="252459" y="457852"/>
                    <a:pt x="199538" y="457852"/>
                  </a:cubicBezTo>
                  <a:lnTo>
                    <a:pt x="199538" y="457852"/>
                  </a:lnTo>
                  <a:cubicBezTo>
                    <a:pt x="146617" y="457852"/>
                    <a:pt x="95864" y="436829"/>
                    <a:pt x="58443" y="399409"/>
                  </a:cubicBezTo>
                  <a:cubicBezTo>
                    <a:pt x="21023" y="361988"/>
                    <a:pt x="0" y="311235"/>
                    <a:pt x="0" y="258314"/>
                  </a:cubicBezTo>
                  <a:lnTo>
                    <a:pt x="0" y="199538"/>
                  </a:lnTo>
                  <a:cubicBezTo>
                    <a:pt x="0" y="146617"/>
                    <a:pt x="21023" y="95864"/>
                    <a:pt x="58443" y="58443"/>
                  </a:cubicBezTo>
                  <a:cubicBezTo>
                    <a:pt x="95864" y="21023"/>
                    <a:pt x="146617" y="0"/>
                    <a:pt x="199538" y="0"/>
                  </a:cubicBezTo>
                  <a:close/>
                </a:path>
              </a:pathLst>
            </a:custGeom>
            <a:ln w="38100" cap="rnd">
              <a:solidFill>
                <a:srgbClr val="666665"/>
              </a:solidFill>
              <a:prstDash val="solid"/>
              <a:round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99077" cy="515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54305" y="4565997"/>
            <a:ext cx="1501090" cy="632905"/>
            <a:chOff x="0" y="0"/>
            <a:chExt cx="537957" cy="2268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7957" cy="226819"/>
            </a:xfrm>
            <a:custGeom>
              <a:avLst/>
              <a:gdLst/>
              <a:ahLst/>
              <a:cxnLst/>
              <a:rect l="l" t="t" r="r" b="b"/>
              <a:pathLst>
                <a:path w="537957" h="226819">
                  <a:moveTo>
                    <a:pt x="0" y="0"/>
                  </a:moveTo>
                  <a:lnTo>
                    <a:pt x="537957" y="0"/>
                  </a:lnTo>
                  <a:lnTo>
                    <a:pt x="537957" y="226819"/>
                  </a:lnTo>
                  <a:lnTo>
                    <a:pt x="0" y="226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37957" cy="283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988376" y="3780000"/>
            <a:ext cx="4341302" cy="981453"/>
          </a:xfrm>
          <a:custGeom>
            <a:avLst/>
            <a:gdLst/>
            <a:ahLst/>
            <a:cxnLst/>
            <a:rect l="l" t="t" r="r" b="b"/>
            <a:pathLst>
              <a:path w="4341302" h="981453">
                <a:moveTo>
                  <a:pt x="0" y="981453"/>
                </a:moveTo>
                <a:lnTo>
                  <a:pt x="0" y="634115"/>
                </a:lnTo>
                <a:cubicBezTo>
                  <a:pt x="0" y="573487"/>
                  <a:pt x="24084" y="515341"/>
                  <a:pt x="66955" y="472470"/>
                </a:cubicBezTo>
                <a:cubicBezTo>
                  <a:pt x="109826" y="429600"/>
                  <a:pt x="167971" y="405515"/>
                  <a:pt x="228600" y="405515"/>
                </a:cubicBezTo>
                <a:lnTo>
                  <a:pt x="4138544" y="405515"/>
                </a:lnTo>
                <a:cubicBezTo>
                  <a:pt x="4192318" y="405515"/>
                  <a:pt x="4243891" y="384153"/>
                  <a:pt x="4281915" y="346129"/>
                </a:cubicBezTo>
                <a:cubicBezTo>
                  <a:pt x="4319939" y="308104"/>
                  <a:pt x="4341302" y="256532"/>
                  <a:pt x="4341302" y="202758"/>
                </a:cubicBezTo>
                <a:lnTo>
                  <a:pt x="4341302" y="0"/>
                </a:lnTo>
              </a:path>
            </a:pathLst>
          </a:cu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5" name="Freeform 15"/>
          <p:cNvSpPr/>
          <p:nvPr/>
        </p:nvSpPr>
        <p:spPr>
          <a:xfrm>
            <a:off x="2156806" y="5222130"/>
            <a:ext cx="4099909" cy="506296"/>
          </a:xfrm>
          <a:custGeom>
            <a:avLst/>
            <a:gdLst/>
            <a:ahLst/>
            <a:cxnLst/>
            <a:rect l="l" t="t" r="r" b="b"/>
            <a:pathLst>
              <a:path w="4099909" h="506296">
                <a:moveTo>
                  <a:pt x="0" y="506296"/>
                </a:moveTo>
                <a:lnTo>
                  <a:pt x="0" y="245184"/>
                </a:lnTo>
                <a:cubicBezTo>
                  <a:pt x="0" y="184556"/>
                  <a:pt x="24085" y="126411"/>
                  <a:pt x="66955" y="83540"/>
                </a:cubicBezTo>
                <a:cubicBezTo>
                  <a:pt x="109826" y="40669"/>
                  <a:pt x="167971" y="16584"/>
                  <a:pt x="228600" y="16584"/>
                </a:cubicBezTo>
                <a:lnTo>
                  <a:pt x="4091617" y="16584"/>
                </a:lnTo>
                <a:cubicBezTo>
                  <a:pt x="4093816" y="16584"/>
                  <a:pt x="4095925" y="15711"/>
                  <a:pt x="4097480" y="14155"/>
                </a:cubicBezTo>
                <a:cubicBezTo>
                  <a:pt x="4099035" y="12600"/>
                  <a:pt x="4099909" y="10491"/>
                  <a:pt x="4099909" y="8292"/>
                </a:cubicBezTo>
                <a:lnTo>
                  <a:pt x="4099909" y="0"/>
                </a:lnTo>
              </a:path>
            </a:pathLst>
          </a:cu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6" name="Freeform 16"/>
          <p:cNvSpPr/>
          <p:nvPr/>
        </p:nvSpPr>
        <p:spPr>
          <a:xfrm>
            <a:off x="3321962" y="5222130"/>
            <a:ext cx="2743069" cy="506296"/>
          </a:xfrm>
          <a:custGeom>
            <a:avLst/>
            <a:gdLst/>
            <a:ahLst/>
            <a:cxnLst/>
            <a:rect l="l" t="t" r="r" b="b"/>
            <a:pathLst>
              <a:path w="2743069" h="506296">
                <a:moveTo>
                  <a:pt x="0" y="506296"/>
                </a:moveTo>
                <a:lnTo>
                  <a:pt x="0" y="308150"/>
                </a:lnTo>
                <a:cubicBezTo>
                  <a:pt x="0" y="255598"/>
                  <a:pt x="20876" y="205199"/>
                  <a:pt x="58036" y="168039"/>
                </a:cubicBezTo>
                <a:cubicBezTo>
                  <a:pt x="95195" y="130880"/>
                  <a:pt x="145595" y="110004"/>
                  <a:pt x="198146" y="110004"/>
                </a:cubicBezTo>
                <a:lnTo>
                  <a:pt x="2688068" y="110004"/>
                </a:lnTo>
                <a:cubicBezTo>
                  <a:pt x="2702655" y="110004"/>
                  <a:pt x="2716645" y="104209"/>
                  <a:pt x="2726960" y="93894"/>
                </a:cubicBezTo>
                <a:cubicBezTo>
                  <a:pt x="2737275" y="83579"/>
                  <a:pt x="2743070" y="69589"/>
                  <a:pt x="2743070" y="55002"/>
                </a:cubicBezTo>
                <a:lnTo>
                  <a:pt x="2743070" y="0"/>
                </a:lnTo>
              </a:path>
            </a:pathLst>
          </a:cu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7" name="Freeform 17"/>
          <p:cNvSpPr/>
          <p:nvPr/>
        </p:nvSpPr>
        <p:spPr>
          <a:xfrm>
            <a:off x="8604860" y="3780000"/>
            <a:ext cx="456912" cy="246450"/>
          </a:xfrm>
          <a:custGeom>
            <a:avLst/>
            <a:gdLst/>
            <a:ahLst/>
            <a:cxnLst/>
            <a:rect l="l" t="t" r="r" b="b"/>
            <a:pathLst>
              <a:path w="456912" h="246450">
                <a:moveTo>
                  <a:pt x="456912" y="246450"/>
                </a:moveTo>
                <a:lnTo>
                  <a:pt x="123225" y="246450"/>
                </a:lnTo>
                <a:cubicBezTo>
                  <a:pt x="55170" y="246450"/>
                  <a:pt x="0" y="191280"/>
                  <a:pt x="0" y="123225"/>
                </a:cubicBezTo>
                <a:lnTo>
                  <a:pt x="0" y="0"/>
                </a:lnTo>
              </a:path>
            </a:pathLst>
          </a:cu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8" name="Freeform 18"/>
          <p:cNvSpPr/>
          <p:nvPr/>
        </p:nvSpPr>
        <p:spPr>
          <a:xfrm>
            <a:off x="1074706" y="4502461"/>
            <a:ext cx="3074538" cy="563973"/>
          </a:xfrm>
          <a:custGeom>
            <a:avLst/>
            <a:gdLst/>
            <a:ahLst/>
            <a:cxnLst/>
            <a:rect l="l" t="t" r="r" b="b"/>
            <a:pathLst>
              <a:path w="3074538" h="563973">
                <a:moveTo>
                  <a:pt x="0" y="0"/>
                </a:moveTo>
                <a:lnTo>
                  <a:pt x="1308668" y="0"/>
                </a:lnTo>
                <a:cubicBezTo>
                  <a:pt x="1369297" y="0"/>
                  <a:pt x="1427442" y="24085"/>
                  <a:pt x="1470313" y="66955"/>
                </a:cubicBezTo>
                <a:cubicBezTo>
                  <a:pt x="1513184" y="109826"/>
                  <a:pt x="1537268" y="167972"/>
                  <a:pt x="1537268" y="228600"/>
                </a:cubicBezTo>
                <a:lnTo>
                  <a:pt x="1537268" y="335373"/>
                </a:lnTo>
                <a:cubicBezTo>
                  <a:pt x="1537268" y="461626"/>
                  <a:pt x="1639616" y="563973"/>
                  <a:pt x="1765868" y="563973"/>
                </a:cubicBezTo>
                <a:lnTo>
                  <a:pt x="3074537" y="563973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9" name="Freeform 19"/>
          <p:cNvSpPr/>
          <p:nvPr/>
        </p:nvSpPr>
        <p:spPr>
          <a:xfrm>
            <a:off x="2180896" y="4525992"/>
            <a:ext cx="2316184" cy="456925"/>
          </a:xfrm>
          <a:custGeom>
            <a:avLst/>
            <a:gdLst/>
            <a:ahLst/>
            <a:cxnLst/>
            <a:rect l="l" t="t" r="r" b="b"/>
            <a:pathLst>
              <a:path w="2316184" h="456925">
                <a:moveTo>
                  <a:pt x="0" y="0"/>
                </a:moveTo>
                <a:lnTo>
                  <a:pt x="0" y="228463"/>
                </a:lnTo>
                <a:cubicBezTo>
                  <a:pt x="0" y="354640"/>
                  <a:pt x="102286" y="456926"/>
                  <a:pt x="228462" y="456926"/>
                </a:cubicBezTo>
                <a:lnTo>
                  <a:pt x="2316184" y="456926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0" name="Freeform 20"/>
          <p:cNvSpPr/>
          <p:nvPr/>
        </p:nvSpPr>
        <p:spPr>
          <a:xfrm>
            <a:off x="3288524" y="4525992"/>
            <a:ext cx="1444706" cy="370422"/>
          </a:xfrm>
          <a:custGeom>
            <a:avLst/>
            <a:gdLst/>
            <a:ahLst/>
            <a:cxnLst/>
            <a:rect l="l" t="t" r="r" b="b"/>
            <a:pathLst>
              <a:path w="1444706" h="370422">
                <a:moveTo>
                  <a:pt x="0" y="0"/>
                </a:moveTo>
                <a:lnTo>
                  <a:pt x="0" y="185212"/>
                </a:lnTo>
                <a:cubicBezTo>
                  <a:pt x="0" y="287501"/>
                  <a:pt x="82921" y="370422"/>
                  <a:pt x="185211" y="370422"/>
                </a:cubicBezTo>
                <a:lnTo>
                  <a:pt x="1444706" y="370422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21" name="Group 21"/>
          <p:cNvGrpSpPr/>
          <p:nvPr/>
        </p:nvGrpSpPr>
        <p:grpSpPr>
          <a:xfrm>
            <a:off x="533214" y="3833216"/>
            <a:ext cx="1051290" cy="596185"/>
            <a:chOff x="0" y="0"/>
            <a:chExt cx="376759" cy="21365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62049" y="3833216"/>
            <a:ext cx="1051290" cy="596185"/>
            <a:chOff x="0" y="0"/>
            <a:chExt cx="376759" cy="21365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789539" y="3833216"/>
            <a:ext cx="1051290" cy="596185"/>
            <a:chOff x="0" y="0"/>
            <a:chExt cx="376759" cy="2136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5295797" y="4761453"/>
            <a:ext cx="1051290" cy="857510"/>
            <a:chOff x="0" y="0"/>
            <a:chExt cx="1401720" cy="114334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348434"/>
              <a:ext cx="1401720" cy="794913"/>
              <a:chOff x="0" y="0"/>
              <a:chExt cx="376759" cy="21365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1401720" cy="794913"/>
              <a:chOff x="0" y="0"/>
              <a:chExt cx="376759" cy="2136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312513"/>
              <a:ext cx="1401720" cy="590163"/>
              <a:chOff x="0" y="0"/>
              <a:chExt cx="376759" cy="15862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76759" cy="158626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158626">
                    <a:moveTo>
                      <a:pt x="0" y="0"/>
                    </a:moveTo>
                    <a:lnTo>
                      <a:pt x="376759" y="0"/>
                    </a:lnTo>
                    <a:lnTo>
                      <a:pt x="376759" y="158626"/>
                    </a:lnTo>
                    <a:lnTo>
                      <a:pt x="0" y="158626"/>
                    </a:ln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57150"/>
                <a:ext cx="376759" cy="21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10800000">
            <a:off x="1662049" y="5827777"/>
            <a:ext cx="1051290" cy="857510"/>
            <a:chOff x="0" y="0"/>
            <a:chExt cx="1401720" cy="1143347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348434"/>
              <a:ext cx="1401720" cy="794913"/>
              <a:chOff x="0" y="0"/>
              <a:chExt cx="376759" cy="21365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E4C5CA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0"/>
              <a:ext cx="1401720" cy="794913"/>
              <a:chOff x="0" y="0"/>
              <a:chExt cx="376759" cy="213659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312513"/>
              <a:ext cx="1401720" cy="590163"/>
              <a:chOff x="0" y="0"/>
              <a:chExt cx="376759" cy="15862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76759" cy="158626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158626">
                    <a:moveTo>
                      <a:pt x="0" y="0"/>
                    </a:moveTo>
                    <a:lnTo>
                      <a:pt x="376759" y="0"/>
                    </a:lnTo>
                    <a:lnTo>
                      <a:pt x="376759" y="158626"/>
                    </a:lnTo>
                    <a:lnTo>
                      <a:pt x="0" y="158626"/>
                    </a:lnTo>
                    <a:close/>
                  </a:path>
                </a:pathLst>
              </a:custGeom>
              <a:solidFill>
                <a:srgbClr val="E4C5CA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57150"/>
                <a:ext cx="376759" cy="21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-10800000">
            <a:off x="2762879" y="5827777"/>
            <a:ext cx="1051290" cy="857510"/>
            <a:chOff x="0" y="0"/>
            <a:chExt cx="1401720" cy="1143347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348434"/>
              <a:ext cx="1401720" cy="794913"/>
              <a:chOff x="0" y="0"/>
              <a:chExt cx="376759" cy="21365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E4C5CA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0"/>
              <a:ext cx="1401720" cy="794913"/>
              <a:chOff x="0" y="0"/>
              <a:chExt cx="376759" cy="21365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312513"/>
              <a:ext cx="1401720" cy="590163"/>
              <a:chOff x="0" y="0"/>
              <a:chExt cx="376759" cy="158626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76759" cy="158626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158626">
                    <a:moveTo>
                      <a:pt x="0" y="0"/>
                    </a:moveTo>
                    <a:lnTo>
                      <a:pt x="376759" y="0"/>
                    </a:lnTo>
                    <a:lnTo>
                      <a:pt x="376759" y="158626"/>
                    </a:lnTo>
                    <a:lnTo>
                      <a:pt x="0" y="158626"/>
                    </a:lnTo>
                    <a:close/>
                  </a:path>
                </a:pathLst>
              </a:custGeom>
              <a:solidFill>
                <a:srgbClr val="E4C5CA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57150"/>
                <a:ext cx="376759" cy="21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 rot="-10800000">
            <a:off x="7957033" y="4758227"/>
            <a:ext cx="1051290" cy="857510"/>
            <a:chOff x="0" y="0"/>
            <a:chExt cx="1401720" cy="1143347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348434"/>
              <a:ext cx="1401720" cy="794913"/>
              <a:chOff x="0" y="0"/>
              <a:chExt cx="376759" cy="213659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0" y="0"/>
              <a:ext cx="1401720" cy="794913"/>
              <a:chOff x="0" y="0"/>
              <a:chExt cx="376759" cy="21365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0" y="312513"/>
              <a:ext cx="1401720" cy="590163"/>
              <a:chOff x="0" y="0"/>
              <a:chExt cx="376759" cy="158626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376759" cy="158626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158626">
                    <a:moveTo>
                      <a:pt x="0" y="0"/>
                    </a:moveTo>
                    <a:lnTo>
                      <a:pt x="376759" y="0"/>
                    </a:lnTo>
                    <a:lnTo>
                      <a:pt x="376759" y="158626"/>
                    </a:lnTo>
                    <a:lnTo>
                      <a:pt x="0" y="158626"/>
                    </a:ln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57150"/>
                <a:ext cx="376759" cy="21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grpSp>
        <p:nvGrpSpPr>
          <p:cNvPr id="70" name="Group 70"/>
          <p:cNvGrpSpPr/>
          <p:nvPr/>
        </p:nvGrpSpPr>
        <p:grpSpPr>
          <a:xfrm>
            <a:off x="4172303" y="4332698"/>
            <a:ext cx="1051290" cy="857510"/>
            <a:chOff x="0" y="0"/>
            <a:chExt cx="1401720" cy="1143347"/>
          </a:xfrm>
        </p:grpSpPr>
        <p:grpSp>
          <p:nvGrpSpPr>
            <p:cNvPr id="71" name="Group 71"/>
            <p:cNvGrpSpPr/>
            <p:nvPr/>
          </p:nvGrpSpPr>
          <p:grpSpPr>
            <a:xfrm>
              <a:off x="0" y="348434"/>
              <a:ext cx="1401720" cy="794913"/>
              <a:chOff x="0" y="0"/>
              <a:chExt cx="376759" cy="213659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0" y="0"/>
              <a:ext cx="1401720" cy="794913"/>
              <a:chOff x="0" y="0"/>
              <a:chExt cx="376759" cy="213659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376759" cy="213659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13659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132653"/>
                    </a:lnTo>
                    <a:cubicBezTo>
                      <a:pt x="376759" y="177391"/>
                      <a:pt x="340491" y="213659"/>
                      <a:pt x="295752" y="213659"/>
                    </a:cubicBezTo>
                    <a:lnTo>
                      <a:pt x="81006" y="213659"/>
                    </a:lnTo>
                    <a:cubicBezTo>
                      <a:pt x="59522" y="213659"/>
                      <a:pt x="38918" y="205125"/>
                      <a:pt x="23726" y="189933"/>
                    </a:cubicBezTo>
                    <a:cubicBezTo>
                      <a:pt x="8535" y="174741"/>
                      <a:pt x="0" y="154137"/>
                      <a:pt x="0" y="132653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57150"/>
                <a:ext cx="376759" cy="270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312513"/>
              <a:ext cx="1401720" cy="590163"/>
              <a:chOff x="0" y="0"/>
              <a:chExt cx="376759" cy="15862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376759" cy="158626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158626">
                    <a:moveTo>
                      <a:pt x="0" y="0"/>
                    </a:moveTo>
                    <a:lnTo>
                      <a:pt x="376759" y="0"/>
                    </a:lnTo>
                    <a:lnTo>
                      <a:pt x="376759" y="158626"/>
                    </a:lnTo>
                    <a:lnTo>
                      <a:pt x="0" y="158626"/>
                    </a:ln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57150"/>
                <a:ext cx="376759" cy="215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4244508" y="2153743"/>
            <a:ext cx="1051290" cy="596185"/>
            <a:chOff x="0" y="0"/>
            <a:chExt cx="376759" cy="213659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6956687" y="1496025"/>
            <a:ext cx="1051290" cy="596185"/>
            <a:chOff x="0" y="0"/>
            <a:chExt cx="376759" cy="213659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E4C5CA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9173467" y="3833216"/>
            <a:ext cx="1051290" cy="596185"/>
            <a:chOff x="0" y="0"/>
            <a:chExt cx="376759" cy="213659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376759" cy="213659"/>
            </a:xfrm>
            <a:custGeom>
              <a:avLst/>
              <a:gdLst/>
              <a:ahLst/>
              <a:cxnLst/>
              <a:rect l="l" t="t" r="r" b="b"/>
              <a:pathLst>
                <a:path w="376759" h="213659">
                  <a:moveTo>
                    <a:pt x="81006" y="0"/>
                  </a:moveTo>
                  <a:lnTo>
                    <a:pt x="295752" y="0"/>
                  </a:lnTo>
                  <a:cubicBezTo>
                    <a:pt x="317236" y="0"/>
                    <a:pt x="337841" y="8535"/>
                    <a:pt x="353032" y="23726"/>
                  </a:cubicBezTo>
                  <a:cubicBezTo>
                    <a:pt x="368224" y="38918"/>
                    <a:pt x="376759" y="59522"/>
                    <a:pt x="376759" y="81006"/>
                  </a:cubicBezTo>
                  <a:lnTo>
                    <a:pt x="376759" y="132653"/>
                  </a:lnTo>
                  <a:cubicBezTo>
                    <a:pt x="376759" y="177391"/>
                    <a:pt x="340491" y="213659"/>
                    <a:pt x="295752" y="213659"/>
                  </a:cubicBezTo>
                  <a:lnTo>
                    <a:pt x="81006" y="213659"/>
                  </a:lnTo>
                  <a:cubicBezTo>
                    <a:pt x="59522" y="213659"/>
                    <a:pt x="38918" y="205125"/>
                    <a:pt x="23726" y="189933"/>
                  </a:cubicBezTo>
                  <a:cubicBezTo>
                    <a:pt x="8535" y="174741"/>
                    <a:pt x="0" y="154137"/>
                    <a:pt x="0" y="132653"/>
                  </a:cubicBezTo>
                  <a:lnTo>
                    <a:pt x="0" y="81006"/>
                  </a:lnTo>
                  <a:cubicBezTo>
                    <a:pt x="0" y="36268"/>
                    <a:pt x="36268" y="0"/>
                    <a:pt x="81006" y="0"/>
                  </a:cubicBezTo>
                  <a:close/>
                </a:path>
              </a:pathLst>
            </a:custGeom>
            <a:solidFill>
              <a:srgbClr val="E4C5CA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57150"/>
              <a:ext cx="376759" cy="27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5905397" y="2153743"/>
            <a:ext cx="1051290" cy="1626278"/>
            <a:chOff x="0" y="0"/>
            <a:chExt cx="1401720" cy="2168371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1401720" cy="1068305"/>
              <a:chOff x="0" y="0"/>
              <a:chExt cx="376759" cy="287142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76759" cy="287142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87142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206136"/>
                    </a:lnTo>
                    <a:cubicBezTo>
                      <a:pt x="376759" y="250875"/>
                      <a:pt x="340491" y="287142"/>
                      <a:pt x="295752" y="287142"/>
                    </a:cubicBezTo>
                    <a:lnTo>
                      <a:pt x="81006" y="287142"/>
                    </a:lnTo>
                    <a:cubicBezTo>
                      <a:pt x="59522" y="287142"/>
                      <a:pt x="38918" y="278608"/>
                      <a:pt x="23726" y="263416"/>
                    </a:cubicBezTo>
                    <a:cubicBezTo>
                      <a:pt x="8535" y="248225"/>
                      <a:pt x="0" y="227620"/>
                      <a:pt x="0" y="206136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57150"/>
                <a:ext cx="376759" cy="344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0" y="900733"/>
              <a:ext cx="1401720" cy="1267638"/>
              <a:chOff x="0" y="0"/>
              <a:chExt cx="376809" cy="340718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376809" cy="340718"/>
              </a:xfrm>
              <a:custGeom>
                <a:avLst/>
                <a:gdLst/>
                <a:ahLst/>
                <a:cxnLst/>
                <a:rect l="l" t="t" r="r" b="b"/>
                <a:pathLst>
                  <a:path w="376809" h="340718">
                    <a:moveTo>
                      <a:pt x="376809" y="81006"/>
                    </a:moveTo>
                    <a:lnTo>
                      <a:pt x="376809" y="259712"/>
                    </a:lnTo>
                    <a:cubicBezTo>
                      <a:pt x="376809" y="304451"/>
                      <a:pt x="340541" y="340718"/>
                      <a:pt x="295803" y="340718"/>
                    </a:cubicBezTo>
                    <a:lnTo>
                      <a:pt x="81006" y="340718"/>
                    </a:lnTo>
                    <a:cubicBezTo>
                      <a:pt x="36268" y="340718"/>
                      <a:pt x="0" y="304451"/>
                      <a:pt x="0" y="259712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lnTo>
                      <a:pt x="295803" y="0"/>
                    </a:lnTo>
                    <a:cubicBezTo>
                      <a:pt x="317287" y="0"/>
                      <a:pt x="337891" y="8535"/>
                      <a:pt x="353083" y="23726"/>
                    </a:cubicBezTo>
                    <a:cubicBezTo>
                      <a:pt x="368274" y="38918"/>
                      <a:pt x="376809" y="59522"/>
                      <a:pt x="376809" y="81006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57150"/>
                <a:ext cx="376809" cy="3978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0" y="794913"/>
              <a:ext cx="1401720" cy="621177"/>
              <a:chOff x="0" y="0"/>
              <a:chExt cx="376809" cy="166988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376809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376809" h="166988">
                    <a:moveTo>
                      <a:pt x="376809" y="0"/>
                    </a:moveTo>
                    <a:lnTo>
                      <a:pt x="376809" y="166988"/>
                    </a:lnTo>
                    <a:lnTo>
                      <a:pt x="0" y="166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57150"/>
                <a:ext cx="376809" cy="22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grpSp>
        <p:nvGrpSpPr>
          <p:cNvPr id="99" name="Group 99"/>
          <p:cNvGrpSpPr/>
          <p:nvPr/>
        </p:nvGrpSpPr>
        <p:grpSpPr>
          <a:xfrm>
            <a:off x="7982702" y="2153743"/>
            <a:ext cx="1051290" cy="1626278"/>
            <a:chOff x="0" y="0"/>
            <a:chExt cx="1401720" cy="2168371"/>
          </a:xfrm>
        </p:grpSpPr>
        <p:grpSp>
          <p:nvGrpSpPr>
            <p:cNvPr id="100" name="Group 100"/>
            <p:cNvGrpSpPr/>
            <p:nvPr/>
          </p:nvGrpSpPr>
          <p:grpSpPr>
            <a:xfrm>
              <a:off x="0" y="0"/>
              <a:ext cx="1401720" cy="1068305"/>
              <a:chOff x="0" y="0"/>
              <a:chExt cx="376759" cy="287142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376759" cy="287142"/>
              </a:xfrm>
              <a:custGeom>
                <a:avLst/>
                <a:gdLst/>
                <a:ahLst/>
                <a:cxnLst/>
                <a:rect l="l" t="t" r="r" b="b"/>
                <a:pathLst>
                  <a:path w="376759" h="287142">
                    <a:moveTo>
                      <a:pt x="81006" y="0"/>
                    </a:moveTo>
                    <a:lnTo>
                      <a:pt x="295752" y="0"/>
                    </a:lnTo>
                    <a:cubicBezTo>
                      <a:pt x="317236" y="0"/>
                      <a:pt x="337841" y="8535"/>
                      <a:pt x="353032" y="23726"/>
                    </a:cubicBezTo>
                    <a:cubicBezTo>
                      <a:pt x="368224" y="38918"/>
                      <a:pt x="376759" y="59522"/>
                      <a:pt x="376759" y="81006"/>
                    </a:cubicBezTo>
                    <a:lnTo>
                      <a:pt x="376759" y="206136"/>
                    </a:lnTo>
                    <a:cubicBezTo>
                      <a:pt x="376759" y="250875"/>
                      <a:pt x="340491" y="287142"/>
                      <a:pt x="295752" y="287142"/>
                    </a:cubicBezTo>
                    <a:lnTo>
                      <a:pt x="81006" y="287142"/>
                    </a:lnTo>
                    <a:cubicBezTo>
                      <a:pt x="59522" y="287142"/>
                      <a:pt x="38918" y="278608"/>
                      <a:pt x="23726" y="263416"/>
                    </a:cubicBezTo>
                    <a:cubicBezTo>
                      <a:pt x="8535" y="248225"/>
                      <a:pt x="0" y="227620"/>
                      <a:pt x="0" y="206136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close/>
                  </a:path>
                </a:pathLst>
              </a:custGeom>
              <a:solidFill>
                <a:srgbClr val="16ABD3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57150"/>
                <a:ext cx="376759" cy="344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0" y="900733"/>
              <a:ext cx="1401720" cy="1267638"/>
              <a:chOff x="0" y="0"/>
              <a:chExt cx="376809" cy="340718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376809" cy="340718"/>
              </a:xfrm>
              <a:custGeom>
                <a:avLst/>
                <a:gdLst/>
                <a:ahLst/>
                <a:cxnLst/>
                <a:rect l="l" t="t" r="r" b="b"/>
                <a:pathLst>
                  <a:path w="376809" h="340718">
                    <a:moveTo>
                      <a:pt x="376809" y="81006"/>
                    </a:moveTo>
                    <a:lnTo>
                      <a:pt x="376809" y="259712"/>
                    </a:lnTo>
                    <a:cubicBezTo>
                      <a:pt x="376809" y="304451"/>
                      <a:pt x="340541" y="340718"/>
                      <a:pt x="295803" y="340718"/>
                    </a:cubicBezTo>
                    <a:lnTo>
                      <a:pt x="81006" y="340718"/>
                    </a:lnTo>
                    <a:cubicBezTo>
                      <a:pt x="36268" y="340718"/>
                      <a:pt x="0" y="304451"/>
                      <a:pt x="0" y="259712"/>
                    </a:cubicBezTo>
                    <a:lnTo>
                      <a:pt x="0" y="81006"/>
                    </a:lnTo>
                    <a:cubicBezTo>
                      <a:pt x="0" y="36268"/>
                      <a:pt x="36268" y="0"/>
                      <a:pt x="81006" y="0"/>
                    </a:cubicBezTo>
                    <a:lnTo>
                      <a:pt x="295803" y="0"/>
                    </a:lnTo>
                    <a:cubicBezTo>
                      <a:pt x="317287" y="0"/>
                      <a:pt x="337891" y="8535"/>
                      <a:pt x="353083" y="23726"/>
                    </a:cubicBezTo>
                    <a:cubicBezTo>
                      <a:pt x="368274" y="38918"/>
                      <a:pt x="376809" y="59522"/>
                      <a:pt x="376809" y="81006"/>
                    </a:cubicBez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57150"/>
                <a:ext cx="376809" cy="3978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0" y="794913"/>
              <a:ext cx="1401720" cy="621177"/>
              <a:chOff x="0" y="0"/>
              <a:chExt cx="376809" cy="166988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376809" cy="166988"/>
              </a:xfrm>
              <a:custGeom>
                <a:avLst/>
                <a:gdLst/>
                <a:ahLst/>
                <a:cxnLst/>
                <a:rect l="l" t="t" r="r" b="b"/>
                <a:pathLst>
                  <a:path w="376809" h="166988">
                    <a:moveTo>
                      <a:pt x="376809" y="0"/>
                    </a:moveTo>
                    <a:lnTo>
                      <a:pt x="376809" y="166988"/>
                    </a:lnTo>
                    <a:lnTo>
                      <a:pt x="0" y="1669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0" y="-57150"/>
                <a:ext cx="376809" cy="22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</p:grpSp>
      <p:sp>
        <p:nvSpPr>
          <p:cNvPr id="109" name="AutoShape 109"/>
          <p:cNvSpPr/>
          <p:nvPr/>
        </p:nvSpPr>
        <p:spPr>
          <a:xfrm flipV="1">
            <a:off x="285422" y="6777741"/>
            <a:ext cx="10121156" cy="0"/>
          </a:xfrm>
          <a:prstGeom prst="line">
            <a:avLst/>
          </a:prstGeom>
          <a:ln w="9525" cap="flat">
            <a:solidFill>
              <a:srgbClr val="CAC9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110" name="Group 110"/>
          <p:cNvGrpSpPr/>
          <p:nvPr/>
        </p:nvGrpSpPr>
        <p:grpSpPr>
          <a:xfrm>
            <a:off x="-418954" y="-796513"/>
            <a:ext cx="11754820" cy="2130613"/>
            <a:chOff x="0" y="0"/>
            <a:chExt cx="15673093" cy="2840817"/>
          </a:xfrm>
        </p:grpSpPr>
        <p:grpSp>
          <p:nvGrpSpPr>
            <p:cNvPr id="111" name="Group 111"/>
            <p:cNvGrpSpPr/>
            <p:nvPr/>
          </p:nvGrpSpPr>
          <p:grpSpPr>
            <a:xfrm>
              <a:off x="0" y="0"/>
              <a:ext cx="15673093" cy="2840817"/>
              <a:chOff x="0" y="0"/>
              <a:chExt cx="4212662" cy="763564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4212662" cy="763564"/>
              </a:xfrm>
              <a:custGeom>
                <a:avLst/>
                <a:gdLst/>
                <a:ahLst/>
                <a:cxnLst/>
                <a:rect l="l" t="t" r="r" b="b"/>
                <a:pathLst>
                  <a:path w="4212662" h="763564">
                    <a:moveTo>
                      <a:pt x="46103" y="0"/>
                    </a:moveTo>
                    <a:lnTo>
                      <a:pt x="4166559" y="0"/>
                    </a:lnTo>
                    <a:cubicBezTo>
                      <a:pt x="4192021" y="0"/>
                      <a:pt x="4212662" y="20641"/>
                      <a:pt x="4212662" y="46103"/>
                    </a:cubicBezTo>
                    <a:lnTo>
                      <a:pt x="4212662" y="717460"/>
                    </a:lnTo>
                    <a:cubicBezTo>
                      <a:pt x="4212662" y="742922"/>
                      <a:pt x="4192021" y="763564"/>
                      <a:pt x="4166559" y="763564"/>
                    </a:cubicBezTo>
                    <a:lnTo>
                      <a:pt x="46103" y="763564"/>
                    </a:lnTo>
                    <a:cubicBezTo>
                      <a:pt x="20641" y="763564"/>
                      <a:pt x="0" y="742922"/>
                      <a:pt x="0" y="717460"/>
                    </a:cubicBezTo>
                    <a:lnTo>
                      <a:pt x="0" y="46103"/>
                    </a:lnTo>
                    <a:cubicBezTo>
                      <a:pt x="0" y="20641"/>
                      <a:pt x="20641" y="0"/>
                      <a:pt x="46103" y="0"/>
                    </a:cubicBezTo>
                    <a:close/>
                  </a:path>
                </a:pathLst>
              </a:custGeom>
              <a:solidFill>
                <a:srgbClr val="F95A3C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0" y="-57150"/>
                <a:ext cx="4212662" cy="820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114" name="Freeform 114"/>
            <p:cNvSpPr/>
            <p:nvPr/>
          </p:nvSpPr>
          <p:spPr>
            <a:xfrm>
              <a:off x="883978" y="1529891"/>
              <a:ext cx="2185348" cy="875669"/>
            </a:xfrm>
            <a:custGeom>
              <a:avLst/>
              <a:gdLst/>
              <a:ahLst/>
              <a:cxnLst/>
              <a:rect l="l" t="t" r="r" b="b"/>
              <a:pathLst>
                <a:path w="2185348" h="875669">
                  <a:moveTo>
                    <a:pt x="0" y="0"/>
                  </a:moveTo>
                  <a:lnTo>
                    <a:pt x="2185348" y="0"/>
                  </a:lnTo>
                  <a:lnTo>
                    <a:pt x="2185348" y="875668"/>
                  </a:lnTo>
                  <a:lnTo>
                    <a:pt x="0" y="875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15" name="AutoShape 115"/>
            <p:cNvSpPr/>
            <p:nvPr/>
          </p:nvSpPr>
          <p:spPr>
            <a:xfrm flipH="1">
              <a:off x="6716487" y="2112243"/>
              <a:ext cx="6350" cy="49530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4217703" y="2074143"/>
              <a:ext cx="232982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Nederland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4217703" y="1466129"/>
              <a:ext cx="9567706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 Circulaire Economie voor Plastics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7006350" y="2076556"/>
              <a:ext cx="6313414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4"/>
                </a:lnSpc>
              </a:pPr>
              <a:r>
                <a:rPr lang="en-US" sz="2499" spc="-5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2024</a:t>
              </a:r>
            </a:p>
          </p:txBody>
        </p:sp>
      </p:grpSp>
      <p:sp>
        <p:nvSpPr>
          <p:cNvPr id="119" name="TextBox 119"/>
          <p:cNvSpPr txBox="1"/>
          <p:nvPr/>
        </p:nvSpPr>
        <p:spPr>
          <a:xfrm>
            <a:off x="397878" y="6933375"/>
            <a:ext cx="10121156" cy="6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Bij gebrek aan data kunnen mechanisch en chemisch gerecycleerd post-consumer plastic niet apart worden weergegeven, waarbij chemische recycling slechts een klein aandeel van het totaal vormt.</a:t>
            </a: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774"/>
              </a:lnSpc>
            </a:pP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Pre-consumer plastic afval is voornamelijk afkomstig van de plastic-conversie en in mindere mate van -productie.</a:t>
            </a: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774"/>
              </a:lnSpc>
            </a:pP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Door het ontbreken van voldoende data zijn bio-attributed plastics niet opgenomen in nationale cijfers.</a:t>
            </a: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774"/>
              </a:lnSpc>
            </a:pP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Inclusief 296 kt recycling van Nederlands plasticafval in het buitenland (intra-EU27+3). In 2024 kende Nederland een importoverschot van plasticafval, met een geschatte import van 399 kt en een export van 363 kt (intra- en extra-EU27+3).</a:t>
            </a: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774"/>
              </a:lnSpc>
            </a:pP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Tussen de invoer van plasticafval in chemische recycling en de invoer in polymerisatie zijn meerdere stappen nodig,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afhankelijk van de toegepaste technologie. Meer informatie is te vinden in het rapport “Circular Economy for Plastics – A European Analysis” (2026).</a:t>
            </a: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774"/>
              </a:lnSpc>
            </a:pP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20" name="Group 120"/>
          <p:cNvGrpSpPr/>
          <p:nvPr/>
        </p:nvGrpSpPr>
        <p:grpSpPr>
          <a:xfrm>
            <a:off x="4833542" y="6088209"/>
            <a:ext cx="1146941" cy="168323"/>
            <a:chOff x="0" y="0"/>
            <a:chExt cx="411038" cy="60323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411038" cy="60323"/>
            </a:xfrm>
            <a:custGeom>
              <a:avLst/>
              <a:gdLst/>
              <a:ahLst/>
              <a:cxnLst/>
              <a:rect l="l" t="t" r="r" b="b"/>
              <a:pathLst>
                <a:path w="411038" h="60323">
                  <a:moveTo>
                    <a:pt x="30162" y="0"/>
                  </a:moveTo>
                  <a:lnTo>
                    <a:pt x="380876" y="0"/>
                  </a:lnTo>
                  <a:cubicBezTo>
                    <a:pt x="388875" y="0"/>
                    <a:pt x="396547" y="3178"/>
                    <a:pt x="402204" y="8834"/>
                  </a:cubicBezTo>
                  <a:cubicBezTo>
                    <a:pt x="407860" y="14491"/>
                    <a:pt x="411038" y="22162"/>
                    <a:pt x="411038" y="30162"/>
                  </a:cubicBezTo>
                  <a:lnTo>
                    <a:pt x="411038" y="30162"/>
                  </a:lnTo>
                  <a:cubicBezTo>
                    <a:pt x="411038" y="38161"/>
                    <a:pt x="407860" y="45833"/>
                    <a:pt x="402204" y="51489"/>
                  </a:cubicBezTo>
                  <a:cubicBezTo>
                    <a:pt x="396547" y="57145"/>
                    <a:pt x="388875" y="60323"/>
                    <a:pt x="380876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-57150"/>
              <a:ext cx="411038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4219768" y="4372170"/>
            <a:ext cx="390877" cy="168323"/>
            <a:chOff x="0" y="0"/>
            <a:chExt cx="140082" cy="60323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5348599" y="5416148"/>
            <a:ext cx="390877" cy="168323"/>
            <a:chOff x="0" y="0"/>
            <a:chExt cx="140082" cy="60323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721288" y="6483049"/>
            <a:ext cx="390877" cy="168323"/>
            <a:chOff x="0" y="0"/>
            <a:chExt cx="140082" cy="60323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2828917" y="6483049"/>
            <a:ext cx="390877" cy="168323"/>
            <a:chOff x="0" y="0"/>
            <a:chExt cx="140082" cy="60323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5952862" y="3532250"/>
            <a:ext cx="390877" cy="168323"/>
            <a:chOff x="0" y="0"/>
            <a:chExt cx="140082" cy="60323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8023487" y="3532250"/>
            <a:ext cx="390877" cy="168323"/>
            <a:chOff x="0" y="0"/>
            <a:chExt cx="140082" cy="60323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8011253" y="5409771"/>
            <a:ext cx="390877" cy="168323"/>
            <a:chOff x="0" y="0"/>
            <a:chExt cx="140082" cy="60323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140082" cy="60323"/>
            </a:xfrm>
            <a:custGeom>
              <a:avLst/>
              <a:gdLst/>
              <a:ahLst/>
              <a:cxnLst/>
              <a:rect l="l" t="t" r="r" b="b"/>
              <a:pathLst>
                <a:path w="140082" h="60323">
                  <a:moveTo>
                    <a:pt x="30162" y="0"/>
                  </a:moveTo>
                  <a:lnTo>
                    <a:pt x="109920" y="0"/>
                  </a:lnTo>
                  <a:cubicBezTo>
                    <a:pt x="117919" y="0"/>
                    <a:pt x="125591" y="3178"/>
                    <a:pt x="131248" y="8834"/>
                  </a:cubicBezTo>
                  <a:cubicBezTo>
                    <a:pt x="136904" y="14491"/>
                    <a:pt x="140082" y="22162"/>
                    <a:pt x="140082" y="30162"/>
                  </a:cubicBezTo>
                  <a:lnTo>
                    <a:pt x="140082" y="30162"/>
                  </a:lnTo>
                  <a:cubicBezTo>
                    <a:pt x="140082" y="38161"/>
                    <a:pt x="136904" y="45833"/>
                    <a:pt x="131248" y="51489"/>
                  </a:cubicBezTo>
                  <a:cubicBezTo>
                    <a:pt x="125591" y="57145"/>
                    <a:pt x="117919" y="60323"/>
                    <a:pt x="109920" y="60323"/>
                  </a:cubicBezTo>
                  <a:lnTo>
                    <a:pt x="30162" y="60323"/>
                  </a:lnTo>
                  <a:cubicBezTo>
                    <a:pt x="22162" y="60323"/>
                    <a:pt x="14491" y="57145"/>
                    <a:pt x="8834" y="51489"/>
                  </a:cubicBezTo>
                  <a:cubicBezTo>
                    <a:pt x="3178" y="45833"/>
                    <a:pt x="0" y="38161"/>
                    <a:pt x="0" y="30162"/>
                  </a:cubicBezTo>
                  <a:lnTo>
                    <a:pt x="0" y="30162"/>
                  </a:lnTo>
                  <a:cubicBezTo>
                    <a:pt x="0" y="22162"/>
                    <a:pt x="3178" y="14491"/>
                    <a:pt x="8834" y="8834"/>
                  </a:cubicBezTo>
                  <a:cubicBezTo>
                    <a:pt x="14491" y="3178"/>
                    <a:pt x="22162" y="0"/>
                    <a:pt x="30162" y="0"/>
                  </a:cubicBez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0" y="-57150"/>
              <a:ext cx="140082" cy="11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 rot="-5400000">
            <a:off x="2486452" y="2163009"/>
            <a:ext cx="145603" cy="127072"/>
            <a:chOff x="0" y="0"/>
            <a:chExt cx="698500" cy="6096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8410695" y="4634381"/>
            <a:ext cx="145603" cy="127072"/>
            <a:chOff x="0" y="0"/>
            <a:chExt cx="698500" cy="6096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 rot="5400000">
            <a:off x="6332365" y="4999319"/>
            <a:ext cx="145603" cy="127072"/>
            <a:chOff x="0" y="0"/>
            <a:chExt cx="698500" cy="6096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 rot="-5400000">
            <a:off x="4164244" y="2391028"/>
            <a:ext cx="145603" cy="127072"/>
            <a:chOff x="0" y="0"/>
            <a:chExt cx="698500" cy="6096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 rot="-10800000">
            <a:off x="4587627" y="2705559"/>
            <a:ext cx="145603" cy="127072"/>
            <a:chOff x="0" y="0"/>
            <a:chExt cx="698500" cy="6096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 rot="-10800000">
            <a:off x="4796348" y="2712820"/>
            <a:ext cx="145603" cy="127072"/>
            <a:chOff x="0" y="0"/>
            <a:chExt cx="698500" cy="6096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 rot="-5400000">
            <a:off x="5825134" y="2391028"/>
            <a:ext cx="145603" cy="127072"/>
            <a:chOff x="0" y="0"/>
            <a:chExt cx="698500" cy="6096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 rot="-5400000">
            <a:off x="5817514" y="3214519"/>
            <a:ext cx="145603" cy="127072"/>
            <a:chOff x="0" y="0"/>
            <a:chExt cx="698500" cy="6096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 rot="-5400000">
            <a:off x="7859136" y="2391028"/>
            <a:ext cx="145603" cy="127072"/>
            <a:chOff x="0" y="0"/>
            <a:chExt cx="698500" cy="6096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 rot="-10800000">
            <a:off x="7283203" y="2009986"/>
            <a:ext cx="145603" cy="127072"/>
            <a:chOff x="0" y="0"/>
            <a:chExt cx="698500" cy="6096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7507993" y="2310517"/>
            <a:ext cx="145603" cy="127072"/>
            <a:chOff x="0" y="0"/>
            <a:chExt cx="698500" cy="6096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 rot="5400000">
            <a:off x="8538030" y="4196360"/>
            <a:ext cx="145603" cy="127072"/>
            <a:chOff x="0" y="0"/>
            <a:chExt cx="698500" cy="6096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 rot="-5400000">
            <a:off x="9037129" y="3962914"/>
            <a:ext cx="145603" cy="127072"/>
            <a:chOff x="0" y="0"/>
            <a:chExt cx="698500" cy="6096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2" name="TextBox 182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3" name="Group 183"/>
          <p:cNvGrpSpPr/>
          <p:nvPr/>
        </p:nvGrpSpPr>
        <p:grpSpPr>
          <a:xfrm rot="-10800000">
            <a:off x="1001904" y="4438925"/>
            <a:ext cx="145603" cy="127072"/>
            <a:chOff x="0" y="0"/>
            <a:chExt cx="698500" cy="6096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5" name="TextBox 185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6" name="Group 186"/>
          <p:cNvGrpSpPr/>
          <p:nvPr/>
        </p:nvGrpSpPr>
        <p:grpSpPr>
          <a:xfrm rot="-10800000">
            <a:off x="2112166" y="4438925"/>
            <a:ext cx="145603" cy="127072"/>
            <a:chOff x="0" y="0"/>
            <a:chExt cx="698500" cy="60960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8" name="TextBox 188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9" name="Group 189"/>
          <p:cNvGrpSpPr/>
          <p:nvPr/>
        </p:nvGrpSpPr>
        <p:grpSpPr>
          <a:xfrm rot="-10800000">
            <a:off x="3219794" y="4438925"/>
            <a:ext cx="145603" cy="127072"/>
            <a:chOff x="0" y="0"/>
            <a:chExt cx="698500" cy="6096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91" name="TextBox 191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2" name="Group 192"/>
          <p:cNvGrpSpPr/>
          <p:nvPr/>
        </p:nvGrpSpPr>
        <p:grpSpPr>
          <a:xfrm rot="-10800000">
            <a:off x="7653596" y="5126672"/>
            <a:ext cx="145603" cy="127072"/>
            <a:chOff x="0" y="0"/>
            <a:chExt cx="698500" cy="6096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3915574" y="4761453"/>
            <a:ext cx="145603" cy="127072"/>
            <a:chOff x="0" y="0"/>
            <a:chExt cx="698500" cy="60960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2084004" y="5728425"/>
            <a:ext cx="145603" cy="127072"/>
            <a:chOff x="0" y="0"/>
            <a:chExt cx="698500" cy="6096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3249161" y="5728425"/>
            <a:ext cx="145603" cy="127072"/>
            <a:chOff x="0" y="0"/>
            <a:chExt cx="698500" cy="60960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BC6D7B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03" name="TextBox 203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04" name="Group 204"/>
          <p:cNvGrpSpPr/>
          <p:nvPr/>
        </p:nvGrpSpPr>
        <p:grpSpPr>
          <a:xfrm rot="-5400000">
            <a:off x="2486452" y="2469956"/>
            <a:ext cx="145603" cy="127072"/>
            <a:chOff x="0" y="0"/>
            <a:chExt cx="698500" cy="6096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06" name="TextBox 206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07" name="Group 207"/>
          <p:cNvGrpSpPr/>
          <p:nvPr/>
        </p:nvGrpSpPr>
        <p:grpSpPr>
          <a:xfrm rot="-5400000">
            <a:off x="2486452" y="2314828"/>
            <a:ext cx="145603" cy="127072"/>
            <a:chOff x="0" y="0"/>
            <a:chExt cx="698500" cy="60960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10" name="Group 210"/>
          <p:cNvGrpSpPr/>
          <p:nvPr/>
        </p:nvGrpSpPr>
        <p:grpSpPr>
          <a:xfrm rot="-5400000">
            <a:off x="2486452" y="2621774"/>
            <a:ext cx="145603" cy="127072"/>
            <a:chOff x="0" y="0"/>
            <a:chExt cx="698500" cy="6096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213" name="AutoShape 213"/>
          <p:cNvSpPr/>
          <p:nvPr/>
        </p:nvSpPr>
        <p:spPr>
          <a:xfrm>
            <a:off x="2242866" y="2226545"/>
            <a:ext cx="252852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14" name="AutoShape 214"/>
          <p:cNvSpPr/>
          <p:nvPr/>
        </p:nvSpPr>
        <p:spPr>
          <a:xfrm flipH="1">
            <a:off x="8483496" y="3780000"/>
            <a:ext cx="0" cy="917917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15" name="AutoShape 215"/>
          <p:cNvSpPr/>
          <p:nvPr/>
        </p:nvSpPr>
        <p:spPr>
          <a:xfrm flipH="1" flipV="1">
            <a:off x="6468702" y="5063006"/>
            <a:ext cx="1440292" cy="3428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16" name="AutoShape 216"/>
          <p:cNvSpPr/>
          <p:nvPr/>
        </p:nvSpPr>
        <p:spPr>
          <a:xfrm flipH="1">
            <a:off x="5226437" y="4907575"/>
            <a:ext cx="69360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17" name="AutoShape 217"/>
          <p:cNvSpPr/>
          <p:nvPr/>
        </p:nvSpPr>
        <p:spPr>
          <a:xfrm flipH="1">
            <a:off x="5226437" y="4982918"/>
            <a:ext cx="69360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18" name="AutoShape 218"/>
          <p:cNvSpPr/>
          <p:nvPr/>
        </p:nvSpPr>
        <p:spPr>
          <a:xfrm flipH="1">
            <a:off x="5226437" y="5066434"/>
            <a:ext cx="69360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19" name="AutoShape 219"/>
          <p:cNvSpPr/>
          <p:nvPr/>
        </p:nvSpPr>
        <p:spPr>
          <a:xfrm>
            <a:off x="3634908" y="2454563"/>
            <a:ext cx="538602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0" name="AutoShape 220"/>
          <p:cNvSpPr/>
          <p:nvPr/>
        </p:nvSpPr>
        <p:spPr>
          <a:xfrm>
            <a:off x="5295797" y="2454563"/>
            <a:ext cx="538602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1" name="AutoShape 221"/>
          <p:cNvSpPr/>
          <p:nvPr/>
        </p:nvSpPr>
        <p:spPr>
          <a:xfrm>
            <a:off x="4660428" y="3278055"/>
            <a:ext cx="1166351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2" name="AutoShape 222"/>
          <p:cNvSpPr/>
          <p:nvPr/>
        </p:nvSpPr>
        <p:spPr>
          <a:xfrm>
            <a:off x="6947210" y="2454563"/>
            <a:ext cx="921192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3" name="AutoShape 223"/>
          <p:cNvSpPr/>
          <p:nvPr/>
        </p:nvSpPr>
        <p:spPr>
          <a:xfrm flipV="1">
            <a:off x="7356004" y="2137058"/>
            <a:ext cx="0" cy="300531"/>
          </a:xfrm>
          <a:prstGeom prst="line">
            <a:avLst/>
          </a:pr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4" name="AutoShape 224"/>
          <p:cNvSpPr/>
          <p:nvPr/>
        </p:nvSpPr>
        <p:spPr>
          <a:xfrm>
            <a:off x="7580795" y="2009986"/>
            <a:ext cx="0" cy="300531"/>
          </a:xfrm>
          <a:prstGeom prst="line">
            <a:avLst/>
          </a:pr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5" name="AutoShape 225"/>
          <p:cNvSpPr/>
          <p:nvPr/>
        </p:nvSpPr>
        <p:spPr>
          <a:xfrm flipH="1" flipV="1">
            <a:off x="8674368" y="4259896"/>
            <a:ext cx="468174" cy="0"/>
          </a:xfrm>
          <a:prstGeom prst="line">
            <a:avLst/>
          </a:prstGeom>
          <a:ln w="38100" cap="flat">
            <a:solidFill>
              <a:srgbClr val="BC6D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6" name="AutoShape 226"/>
          <p:cNvSpPr/>
          <p:nvPr/>
        </p:nvSpPr>
        <p:spPr>
          <a:xfrm>
            <a:off x="2242866" y="2378363"/>
            <a:ext cx="252852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227" name="AutoShape 227"/>
          <p:cNvSpPr/>
          <p:nvPr/>
        </p:nvSpPr>
        <p:spPr>
          <a:xfrm>
            <a:off x="2242866" y="2527365"/>
            <a:ext cx="252852" cy="0"/>
          </a:xfrm>
          <a:prstGeom prst="line">
            <a:avLst/>
          </a:pr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228" name="Group 228"/>
          <p:cNvGrpSpPr/>
          <p:nvPr/>
        </p:nvGrpSpPr>
        <p:grpSpPr>
          <a:xfrm rot="-5400000">
            <a:off x="1004061" y="3020850"/>
            <a:ext cx="141289" cy="74800"/>
            <a:chOff x="0" y="0"/>
            <a:chExt cx="406400" cy="215152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406400" cy="215152"/>
            </a:xfrm>
            <a:custGeom>
              <a:avLst/>
              <a:gdLst/>
              <a:ahLst/>
              <a:cxnLst/>
              <a:rect l="l" t="t" r="r" b="b"/>
              <a:pathLst>
                <a:path w="406400" h="215152">
                  <a:moveTo>
                    <a:pt x="203200" y="0"/>
                  </a:moveTo>
                  <a:lnTo>
                    <a:pt x="0" y="0"/>
                  </a:lnTo>
                  <a:lnTo>
                    <a:pt x="203200" y="215152"/>
                  </a:lnTo>
                  <a:lnTo>
                    <a:pt x="406400" y="21515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30" name="TextBox 230"/>
            <p:cNvSpPr txBox="1"/>
            <p:nvPr/>
          </p:nvSpPr>
          <p:spPr>
            <a:xfrm>
              <a:off x="101600" y="-57150"/>
              <a:ext cx="203200" cy="27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31" name="Group 231"/>
          <p:cNvGrpSpPr/>
          <p:nvPr/>
        </p:nvGrpSpPr>
        <p:grpSpPr>
          <a:xfrm rot="-5400000">
            <a:off x="1004061" y="3162139"/>
            <a:ext cx="141289" cy="74800"/>
            <a:chOff x="0" y="0"/>
            <a:chExt cx="406400" cy="215152"/>
          </a:xfrm>
        </p:grpSpPr>
        <p:sp>
          <p:nvSpPr>
            <p:cNvPr id="232" name="Freeform 232"/>
            <p:cNvSpPr/>
            <p:nvPr/>
          </p:nvSpPr>
          <p:spPr>
            <a:xfrm>
              <a:off x="0" y="0"/>
              <a:ext cx="406400" cy="215152"/>
            </a:xfrm>
            <a:custGeom>
              <a:avLst/>
              <a:gdLst/>
              <a:ahLst/>
              <a:cxnLst/>
              <a:rect l="l" t="t" r="r" b="b"/>
              <a:pathLst>
                <a:path w="406400" h="215152">
                  <a:moveTo>
                    <a:pt x="203200" y="0"/>
                  </a:moveTo>
                  <a:lnTo>
                    <a:pt x="0" y="0"/>
                  </a:lnTo>
                  <a:lnTo>
                    <a:pt x="203200" y="215152"/>
                  </a:lnTo>
                  <a:lnTo>
                    <a:pt x="406400" y="21515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33" name="TextBox 233"/>
            <p:cNvSpPr txBox="1"/>
            <p:nvPr/>
          </p:nvSpPr>
          <p:spPr>
            <a:xfrm>
              <a:off x="101600" y="-57150"/>
              <a:ext cx="203200" cy="27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34" name="Group 234"/>
          <p:cNvGrpSpPr/>
          <p:nvPr/>
        </p:nvGrpSpPr>
        <p:grpSpPr>
          <a:xfrm rot="-5400000">
            <a:off x="1004061" y="3303428"/>
            <a:ext cx="141289" cy="74800"/>
            <a:chOff x="0" y="0"/>
            <a:chExt cx="406400" cy="215152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406400" cy="215152"/>
            </a:xfrm>
            <a:custGeom>
              <a:avLst/>
              <a:gdLst/>
              <a:ahLst/>
              <a:cxnLst/>
              <a:rect l="l" t="t" r="r" b="b"/>
              <a:pathLst>
                <a:path w="406400" h="215152">
                  <a:moveTo>
                    <a:pt x="203200" y="0"/>
                  </a:moveTo>
                  <a:lnTo>
                    <a:pt x="0" y="0"/>
                  </a:lnTo>
                  <a:lnTo>
                    <a:pt x="203200" y="215152"/>
                  </a:lnTo>
                  <a:lnTo>
                    <a:pt x="406400" y="21515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101600" y="-57150"/>
              <a:ext cx="203200" cy="27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37" name="Group 237"/>
          <p:cNvGrpSpPr/>
          <p:nvPr/>
        </p:nvGrpSpPr>
        <p:grpSpPr>
          <a:xfrm>
            <a:off x="4873123" y="6361307"/>
            <a:ext cx="109409" cy="109409"/>
            <a:chOff x="0" y="0"/>
            <a:chExt cx="39210" cy="39210"/>
          </a:xfrm>
        </p:grpSpPr>
        <p:sp>
          <p:nvSpPr>
            <p:cNvPr id="238" name="Freeform 238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39" name="TextBox 239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40" name="Group 240"/>
          <p:cNvGrpSpPr/>
          <p:nvPr/>
        </p:nvGrpSpPr>
        <p:grpSpPr>
          <a:xfrm>
            <a:off x="7797369" y="6361307"/>
            <a:ext cx="109409" cy="109409"/>
            <a:chOff x="0" y="0"/>
            <a:chExt cx="39210" cy="3921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42" name="TextBox 242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4873123" y="6543647"/>
            <a:ext cx="109409" cy="109409"/>
            <a:chOff x="0" y="0"/>
            <a:chExt cx="39210" cy="39210"/>
          </a:xfrm>
        </p:grpSpPr>
        <p:sp>
          <p:nvSpPr>
            <p:cNvPr id="244" name="Freeform 244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45" name="TextBox 245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7797369" y="6543647"/>
            <a:ext cx="109409" cy="109409"/>
            <a:chOff x="0" y="0"/>
            <a:chExt cx="39210" cy="3921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74709E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48" name="TextBox 248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249" name="Freeform 249"/>
          <p:cNvSpPr/>
          <p:nvPr/>
        </p:nvSpPr>
        <p:spPr>
          <a:xfrm>
            <a:off x="8200163" y="2853742"/>
            <a:ext cx="615491" cy="615491"/>
          </a:xfrm>
          <a:custGeom>
            <a:avLst/>
            <a:gdLst/>
            <a:ahLst/>
            <a:cxnLst/>
            <a:rect l="l" t="t" r="r" b="b"/>
            <a:pathLst>
              <a:path w="615491" h="615491">
                <a:moveTo>
                  <a:pt x="0" y="0"/>
                </a:moveTo>
                <a:lnTo>
                  <a:pt x="615491" y="0"/>
                </a:lnTo>
                <a:lnTo>
                  <a:pt x="615491" y="615491"/>
                </a:lnTo>
                <a:lnTo>
                  <a:pt x="0" y="6154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250" name="Freeform 250"/>
          <p:cNvSpPr/>
          <p:nvPr/>
        </p:nvSpPr>
        <p:spPr>
          <a:xfrm>
            <a:off x="6127705" y="2863823"/>
            <a:ext cx="615491" cy="615491"/>
          </a:xfrm>
          <a:custGeom>
            <a:avLst/>
            <a:gdLst/>
            <a:ahLst/>
            <a:cxnLst/>
            <a:rect l="l" t="t" r="r" b="b"/>
            <a:pathLst>
              <a:path w="615491" h="615491">
                <a:moveTo>
                  <a:pt x="0" y="0"/>
                </a:moveTo>
                <a:lnTo>
                  <a:pt x="615491" y="0"/>
                </a:lnTo>
                <a:lnTo>
                  <a:pt x="615491" y="615491"/>
                </a:lnTo>
                <a:lnTo>
                  <a:pt x="0" y="6154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251" name="TextBox 251"/>
          <p:cNvSpPr txBox="1"/>
          <p:nvPr/>
        </p:nvSpPr>
        <p:spPr>
          <a:xfrm>
            <a:off x="285422" y="6933375"/>
            <a:ext cx="112456" cy="56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1.</a:t>
            </a:r>
          </a:p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2.</a:t>
            </a:r>
          </a:p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3.</a:t>
            </a:r>
          </a:p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4.</a:t>
            </a:r>
          </a:p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774"/>
              </a:lnSpc>
            </a:pPr>
            <a:endParaRPr lang="en-US" sz="600" spc="-12">
              <a:solidFill>
                <a:srgbClr val="CAC9C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TextBox 252"/>
          <p:cNvSpPr txBox="1"/>
          <p:nvPr/>
        </p:nvSpPr>
        <p:spPr>
          <a:xfrm>
            <a:off x="285422" y="6830129"/>
            <a:ext cx="2296558" cy="98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"/>
              </a:lnSpc>
            </a:pPr>
            <a:r>
              <a:rPr lang="nl-NL" sz="550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De bovenstaande gegevens zijn afgeronde schattingen.</a:t>
            </a:r>
            <a:endParaRPr lang="nl-NL" sz="550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53" name="TextBox 253"/>
          <p:cNvSpPr txBox="1"/>
          <p:nvPr/>
        </p:nvSpPr>
        <p:spPr>
          <a:xfrm>
            <a:off x="946870" y="2134693"/>
            <a:ext cx="1262210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Fossiele grondstoffen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5502259" y="3989915"/>
            <a:ext cx="1609277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Pre-consumer plastic afval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6591902" y="4778900"/>
            <a:ext cx="1225896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Producten in gebruik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6781192" y="5179853"/>
            <a:ext cx="812437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Hergebruik, reparatie &amp; refurbished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6890544" y="4917965"/>
            <a:ext cx="601167" cy="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(&lt;1 tot &gt;50 jaar)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869182" y="2288999"/>
            <a:ext cx="1339899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Biobased grondstoffen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365994" y="2432785"/>
            <a:ext cx="1843086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Carbon-captured grondstoffen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2581980" y="2368016"/>
            <a:ext cx="105292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Polymerisatie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6958325" y="1678403"/>
            <a:ext cx="105292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Export/Import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9173467" y="4054685"/>
            <a:ext cx="105292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Export/Import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1661230" y="6084097"/>
            <a:ext cx="105292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Verbranding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2789539" y="6084097"/>
            <a:ext cx="105292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8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Stort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4271820" y="2269315"/>
            <a:ext cx="1016635" cy="11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FFFFFF"/>
                </a:solidFill>
                <a:latin typeface="Poppins"/>
                <a:ea typeface="Poppins Bold"/>
                <a:cs typeface="Poppins"/>
                <a:sym typeface="Poppins"/>
              </a:rPr>
              <a:t>P</a:t>
            </a:r>
            <a:r>
              <a:rPr lang="en-US" sz="8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roductie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5905397" y="2345156"/>
            <a:ext cx="1052928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Totale </a:t>
            </a:r>
            <a:r>
              <a:rPr lang="en-US" sz="8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productie van plastic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531576" y="4021472"/>
            <a:ext cx="1052928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Chemische </a:t>
            </a:r>
            <a:r>
              <a:rPr lang="en-US" sz="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7908994" y="4781930"/>
            <a:ext cx="1147367" cy="56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6"/>
              </a:lnSpc>
            </a:pPr>
            <a:r>
              <a:rPr lang="en-US" sz="98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Consumptie</a:t>
            </a:r>
          </a:p>
          <a:p>
            <a:pPr algn="ctr">
              <a:lnSpc>
                <a:spcPts val="1196"/>
              </a:lnSpc>
            </a:pPr>
            <a:r>
              <a:rPr lang="en-US" sz="98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private en industriële eindgebruikers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4173509" y="4838995"/>
            <a:ext cx="1052928" cy="11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Recycling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5330831" y="4989720"/>
            <a:ext cx="1010800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Afvalinzameling en -sortering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4846453" y="6118950"/>
            <a:ext cx="1124081" cy="1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2022-2024 </a:t>
            </a:r>
            <a:r>
              <a:rPr lang="en-US" sz="80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evolutie</a:t>
            </a:r>
            <a:endParaRPr lang="en-US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TextBox 272"/>
          <p:cNvSpPr txBox="1"/>
          <p:nvPr/>
        </p:nvSpPr>
        <p:spPr>
          <a:xfrm>
            <a:off x="4219768" y="4413748"/>
            <a:ext cx="37473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-3.0%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5348599" y="5456816"/>
            <a:ext cx="37473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-1.0%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1721288" y="6520259"/>
            <a:ext cx="37473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+0%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2839000" y="6520259"/>
            <a:ext cx="380794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+50.0%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5952862" y="3578095"/>
            <a:ext cx="37473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-14.4%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8023487" y="3578095"/>
            <a:ext cx="374733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-2.8%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8011253" y="5450440"/>
            <a:ext cx="374733" cy="1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+4.0%</a:t>
            </a:r>
          </a:p>
        </p:txBody>
      </p:sp>
      <p:sp>
        <p:nvSpPr>
          <p:cNvPr id="279" name="TextBox 279"/>
          <p:cNvSpPr txBox="1"/>
          <p:nvPr/>
        </p:nvSpPr>
        <p:spPr>
          <a:xfrm>
            <a:off x="4744430" y="4401546"/>
            <a:ext cx="374733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405</a:t>
            </a:r>
          </a:p>
        </p:txBody>
      </p:sp>
      <p:sp>
        <p:nvSpPr>
          <p:cNvPr id="280" name="TextBox 280"/>
          <p:cNvSpPr txBox="1"/>
          <p:nvPr/>
        </p:nvSpPr>
        <p:spPr>
          <a:xfrm>
            <a:off x="5834399" y="5445524"/>
            <a:ext cx="374733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1,093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2164426" y="6512425"/>
            <a:ext cx="374733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685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3265255" y="6512425"/>
            <a:ext cx="374733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283" name="TextBox 283"/>
          <p:cNvSpPr txBox="1"/>
          <p:nvPr/>
        </p:nvSpPr>
        <p:spPr>
          <a:xfrm>
            <a:off x="6370699" y="3561626"/>
            <a:ext cx="442697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5,304</a:t>
            </a:r>
          </a:p>
        </p:txBody>
      </p:sp>
      <p:sp>
        <p:nvSpPr>
          <p:cNvPr id="284" name="TextBox 284"/>
          <p:cNvSpPr txBox="1"/>
          <p:nvPr/>
        </p:nvSpPr>
        <p:spPr>
          <a:xfrm>
            <a:off x="8509287" y="3559361"/>
            <a:ext cx="374733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2,231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8428472" y="5439148"/>
            <a:ext cx="443314" cy="15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9"/>
              </a:lnSpc>
            </a:pPr>
            <a:r>
              <a:rPr lang="en-US" sz="10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2,032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5081934" y="4453525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6210765" y="5497503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2540792" y="6564404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3641622" y="6564404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6815029" y="3613605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8885654" y="3613605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8873419" y="5491127"/>
            <a:ext cx="94194" cy="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6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93" name="TextBox 293"/>
          <p:cNvSpPr txBox="1"/>
          <p:nvPr/>
        </p:nvSpPr>
        <p:spPr>
          <a:xfrm>
            <a:off x="5058733" y="6355051"/>
            <a:ext cx="2594863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Mechanisch en chemisch gerecycled (post-consumer)</a:t>
            </a:r>
          </a:p>
        </p:txBody>
      </p:sp>
      <p:sp>
        <p:nvSpPr>
          <p:cNvPr id="294" name="TextBox 294"/>
          <p:cNvSpPr txBox="1"/>
          <p:nvPr/>
        </p:nvSpPr>
        <p:spPr>
          <a:xfrm>
            <a:off x="7982979" y="6355051"/>
            <a:ext cx="832675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Fossiel</a:t>
            </a:r>
          </a:p>
        </p:txBody>
      </p:sp>
      <p:sp>
        <p:nvSpPr>
          <p:cNvPr id="295" name="TextBox 295"/>
          <p:cNvSpPr txBox="1"/>
          <p:nvPr/>
        </p:nvSpPr>
        <p:spPr>
          <a:xfrm>
            <a:off x="5058733" y="6537391"/>
            <a:ext cx="495738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Bio-based</a:t>
            </a:r>
          </a:p>
        </p:txBody>
      </p:sp>
      <p:sp>
        <p:nvSpPr>
          <p:cNvPr id="296" name="TextBox 296"/>
          <p:cNvSpPr txBox="1"/>
          <p:nvPr/>
        </p:nvSpPr>
        <p:spPr>
          <a:xfrm>
            <a:off x="7982979" y="6537391"/>
            <a:ext cx="1856249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Mechanisch gerecycled (pre-consumer)</a:t>
            </a:r>
          </a:p>
        </p:txBody>
      </p:sp>
      <p:sp>
        <p:nvSpPr>
          <p:cNvPr id="297" name="TextBox 297"/>
          <p:cNvSpPr txBox="1"/>
          <p:nvPr/>
        </p:nvSpPr>
        <p:spPr>
          <a:xfrm>
            <a:off x="7556244" y="6326123"/>
            <a:ext cx="74770" cy="8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"/>
              </a:lnSpc>
            </a:pPr>
            <a:r>
              <a:rPr lang="en-US" sz="602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98" name="TextBox 298"/>
          <p:cNvSpPr txBox="1"/>
          <p:nvPr/>
        </p:nvSpPr>
        <p:spPr>
          <a:xfrm>
            <a:off x="5529643" y="6543106"/>
            <a:ext cx="49655" cy="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"/>
              </a:lnSpc>
            </a:pPr>
            <a:r>
              <a:rPr lang="en-US" sz="4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99" name="TextBox 299"/>
          <p:cNvSpPr txBox="1"/>
          <p:nvPr/>
        </p:nvSpPr>
        <p:spPr>
          <a:xfrm>
            <a:off x="2787901" y="4021472"/>
            <a:ext cx="1052928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Mechanische</a:t>
            </a:r>
            <a:r>
              <a:rPr lang="en-US" sz="8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300" name="TextBox 300"/>
          <p:cNvSpPr txBox="1"/>
          <p:nvPr/>
        </p:nvSpPr>
        <p:spPr>
          <a:xfrm>
            <a:off x="1662049" y="4021472"/>
            <a:ext cx="1052928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Dissolutie </a:t>
            </a:r>
            <a:r>
              <a:rPr lang="en-US" sz="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301" name="TextBox 301"/>
          <p:cNvSpPr txBox="1"/>
          <p:nvPr/>
        </p:nvSpPr>
        <p:spPr>
          <a:xfrm>
            <a:off x="7999335" y="2225925"/>
            <a:ext cx="103240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nl-NL" sz="899" b="1" noProof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Conversie</a:t>
            </a:r>
            <a:r>
              <a:rPr lang="nl-NL" sz="899" b="1" noProof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</a:p>
          <a:p>
            <a:pPr algn="ctr">
              <a:lnSpc>
                <a:spcPts val="899"/>
              </a:lnSpc>
            </a:pPr>
            <a:r>
              <a:rPr lang="nl-NL" sz="800" noProof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verwerking plastic in toepassingen en producten</a:t>
            </a:r>
          </a:p>
        </p:txBody>
      </p:sp>
      <p:sp>
        <p:nvSpPr>
          <p:cNvPr id="302" name="TextBox 302"/>
          <p:cNvSpPr txBox="1"/>
          <p:nvPr/>
        </p:nvSpPr>
        <p:spPr>
          <a:xfrm>
            <a:off x="5945221" y="2976672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89.3%</a:t>
            </a:r>
          </a:p>
        </p:txBody>
      </p:sp>
      <p:sp>
        <p:nvSpPr>
          <p:cNvPr id="303" name="TextBox 303"/>
          <p:cNvSpPr txBox="1"/>
          <p:nvPr/>
        </p:nvSpPr>
        <p:spPr>
          <a:xfrm>
            <a:off x="8023487" y="2976672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77.9%</a:t>
            </a:r>
          </a:p>
        </p:txBody>
      </p:sp>
      <p:sp>
        <p:nvSpPr>
          <p:cNvPr id="304" name="TextBox 304"/>
          <p:cNvSpPr txBox="1"/>
          <p:nvPr/>
        </p:nvSpPr>
        <p:spPr>
          <a:xfrm>
            <a:off x="6233348" y="2787642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74709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3.1%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8311614" y="2787642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74709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6.4%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6414726" y="2787642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7.5%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8610832" y="2815651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14.3%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6585917" y="2853742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0.1%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8720470" y="2930729"/>
            <a:ext cx="227478" cy="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5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1.4%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4244508" y="2426812"/>
            <a:ext cx="1052928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"/>
              </a:lnSpc>
            </a:pPr>
            <a:r>
              <a:rPr lang="en-US" sz="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en/of </a:t>
            </a:r>
            <a:r>
              <a:rPr lang="en-US" sz="8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compounding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1340467" y="4112258"/>
            <a:ext cx="39224" cy="9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  <a:spcBef>
                <a:spcPct val="0"/>
              </a:spcBef>
            </a:pPr>
            <a:r>
              <a:rPr lang="en-US" sz="5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5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4982533" y="4800895"/>
            <a:ext cx="38960" cy="9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  <a:spcBef>
                <a:spcPct val="0"/>
              </a:spcBef>
            </a:pPr>
            <a:r>
              <a:rPr lang="en-US" sz="5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4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7122966" y="3989915"/>
            <a:ext cx="36314" cy="9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  <a:spcBef>
                <a:spcPct val="0"/>
              </a:spcBef>
            </a:pPr>
            <a:r>
              <a:rPr lang="en-US" sz="5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83" y="451297"/>
            <a:ext cx="1639011" cy="656752"/>
          </a:xfrm>
          <a:custGeom>
            <a:avLst/>
            <a:gdLst/>
            <a:ahLst/>
            <a:cxnLst/>
            <a:rect l="l" t="t" r="r" b="b"/>
            <a:pathLst>
              <a:path w="1639011" h="656752">
                <a:moveTo>
                  <a:pt x="0" y="0"/>
                </a:moveTo>
                <a:lnTo>
                  <a:pt x="1639011" y="0"/>
                </a:lnTo>
                <a:lnTo>
                  <a:pt x="1639011" y="656751"/>
                </a:lnTo>
                <a:lnTo>
                  <a:pt x="0" y="65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7317282" y="4352364"/>
            <a:ext cx="1675749" cy="1675749"/>
          </a:xfrm>
          <a:custGeom>
            <a:avLst/>
            <a:gdLst/>
            <a:ahLst/>
            <a:cxnLst/>
            <a:rect l="l" t="t" r="r" b="b"/>
            <a:pathLst>
              <a:path w="1675749" h="1675749">
                <a:moveTo>
                  <a:pt x="0" y="0"/>
                </a:moveTo>
                <a:lnTo>
                  <a:pt x="1675750" y="0"/>
                </a:lnTo>
                <a:lnTo>
                  <a:pt x="1675750" y="1675749"/>
                </a:lnTo>
                <a:lnTo>
                  <a:pt x="0" y="16757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AutoShape 4"/>
          <p:cNvSpPr/>
          <p:nvPr/>
        </p:nvSpPr>
        <p:spPr>
          <a:xfrm flipH="1">
            <a:off x="4527900" y="6699470"/>
            <a:ext cx="3994200" cy="0"/>
          </a:xfrm>
          <a:prstGeom prst="line">
            <a:avLst/>
          </a:prstGeom>
          <a:ln w="9525" cap="flat">
            <a:solidFill>
              <a:srgbClr val="E7E7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5" name="Group 5"/>
          <p:cNvGrpSpPr/>
          <p:nvPr/>
        </p:nvGrpSpPr>
        <p:grpSpPr>
          <a:xfrm>
            <a:off x="548683" y="1788634"/>
            <a:ext cx="2919511" cy="2299645"/>
            <a:chOff x="0" y="0"/>
            <a:chExt cx="1046287" cy="824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287" cy="824141"/>
            </a:xfrm>
            <a:custGeom>
              <a:avLst/>
              <a:gdLst/>
              <a:ahLst/>
              <a:cxnLst/>
              <a:rect l="l" t="t" r="r" b="b"/>
              <a:pathLst>
                <a:path w="1046287" h="824141">
                  <a:moveTo>
                    <a:pt x="0" y="0"/>
                  </a:moveTo>
                  <a:lnTo>
                    <a:pt x="1046287" y="0"/>
                  </a:lnTo>
                  <a:lnTo>
                    <a:pt x="1046287" y="824141"/>
                  </a:lnTo>
                  <a:lnTo>
                    <a:pt x="0" y="824141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46287" cy="881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85422" y="7018165"/>
            <a:ext cx="10121156" cy="0"/>
          </a:xfrm>
          <a:prstGeom prst="line">
            <a:avLst/>
          </a:prstGeom>
          <a:ln w="9525" cap="flat">
            <a:solidFill>
              <a:srgbClr val="CAC9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9" name="Group 9"/>
          <p:cNvGrpSpPr/>
          <p:nvPr/>
        </p:nvGrpSpPr>
        <p:grpSpPr>
          <a:xfrm>
            <a:off x="559385" y="6392739"/>
            <a:ext cx="77977" cy="77977"/>
            <a:chOff x="0" y="0"/>
            <a:chExt cx="39210" cy="392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88282" y="5585799"/>
            <a:ext cx="77977" cy="77977"/>
            <a:chOff x="0" y="0"/>
            <a:chExt cx="39210" cy="392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9385" y="6527995"/>
            <a:ext cx="77977" cy="77977"/>
            <a:chOff x="0" y="0"/>
            <a:chExt cx="39210" cy="392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59385" y="6663250"/>
            <a:ext cx="77977" cy="77977"/>
            <a:chOff x="0" y="0"/>
            <a:chExt cx="39210" cy="392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59385" y="6798505"/>
            <a:ext cx="77977" cy="77977"/>
            <a:chOff x="0" y="0"/>
            <a:chExt cx="39210" cy="392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210" cy="39210"/>
            </a:xfrm>
            <a:custGeom>
              <a:avLst/>
              <a:gdLst/>
              <a:ahLst/>
              <a:cxnLst/>
              <a:rect l="l" t="t" r="r" b="b"/>
              <a:pathLst>
                <a:path w="39210" h="39210">
                  <a:moveTo>
                    <a:pt x="0" y="0"/>
                  </a:moveTo>
                  <a:lnTo>
                    <a:pt x="39210" y="0"/>
                  </a:lnTo>
                  <a:lnTo>
                    <a:pt x="39210" y="39210"/>
                  </a:lnTo>
                  <a:lnTo>
                    <a:pt x="0" y="39210"/>
                  </a:lnTo>
                  <a:close/>
                </a:path>
              </a:pathLst>
            </a:custGeom>
            <a:solidFill>
              <a:srgbClr val="74709E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9210" cy="96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60227" y="2395131"/>
            <a:ext cx="1384869" cy="1384869"/>
          </a:xfrm>
          <a:custGeom>
            <a:avLst/>
            <a:gdLst/>
            <a:ahLst/>
            <a:cxnLst/>
            <a:rect l="l" t="t" r="r" b="b"/>
            <a:pathLst>
              <a:path w="1384869" h="1384869">
                <a:moveTo>
                  <a:pt x="0" y="0"/>
                </a:moveTo>
                <a:lnTo>
                  <a:pt x="1384869" y="0"/>
                </a:lnTo>
                <a:lnTo>
                  <a:pt x="1384869" y="1384869"/>
                </a:lnTo>
                <a:lnTo>
                  <a:pt x="0" y="13848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25" name="Freeform 25"/>
          <p:cNvSpPr/>
          <p:nvPr/>
        </p:nvSpPr>
        <p:spPr>
          <a:xfrm>
            <a:off x="1560227" y="4759157"/>
            <a:ext cx="1384869" cy="1384869"/>
          </a:xfrm>
          <a:custGeom>
            <a:avLst/>
            <a:gdLst/>
            <a:ahLst/>
            <a:cxnLst/>
            <a:rect l="l" t="t" r="r" b="b"/>
            <a:pathLst>
              <a:path w="1384869" h="1384869">
                <a:moveTo>
                  <a:pt x="0" y="0"/>
                </a:moveTo>
                <a:lnTo>
                  <a:pt x="1384869" y="0"/>
                </a:lnTo>
                <a:lnTo>
                  <a:pt x="1384869" y="1384868"/>
                </a:lnTo>
                <a:lnTo>
                  <a:pt x="0" y="13848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26" name="Group 26"/>
          <p:cNvGrpSpPr/>
          <p:nvPr/>
        </p:nvGrpSpPr>
        <p:grpSpPr>
          <a:xfrm>
            <a:off x="4486143" y="2532848"/>
            <a:ext cx="2919511" cy="263597"/>
            <a:chOff x="0" y="0"/>
            <a:chExt cx="1046287" cy="944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46287" cy="94467"/>
            </a:xfrm>
            <a:custGeom>
              <a:avLst/>
              <a:gdLst/>
              <a:ahLst/>
              <a:cxnLst/>
              <a:rect l="l" t="t" r="r" b="b"/>
              <a:pathLst>
                <a:path w="1046287" h="94467">
                  <a:moveTo>
                    <a:pt x="0" y="0"/>
                  </a:moveTo>
                  <a:lnTo>
                    <a:pt x="1046287" y="0"/>
                  </a:lnTo>
                  <a:lnTo>
                    <a:pt x="1046287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046287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486143" y="4915411"/>
            <a:ext cx="257136" cy="263597"/>
            <a:chOff x="0" y="0"/>
            <a:chExt cx="92152" cy="9446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2152" cy="94467"/>
            </a:xfrm>
            <a:custGeom>
              <a:avLst/>
              <a:gdLst/>
              <a:ahLst/>
              <a:cxnLst/>
              <a:rect l="l" t="t" r="r" b="b"/>
              <a:pathLst>
                <a:path w="92152" h="94467">
                  <a:moveTo>
                    <a:pt x="0" y="0"/>
                  </a:moveTo>
                  <a:lnTo>
                    <a:pt x="92152" y="0"/>
                  </a:lnTo>
                  <a:lnTo>
                    <a:pt x="92152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92152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486143" y="3759911"/>
            <a:ext cx="458976" cy="263597"/>
            <a:chOff x="0" y="0"/>
            <a:chExt cx="164487" cy="9446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4487" cy="94467"/>
            </a:xfrm>
            <a:custGeom>
              <a:avLst/>
              <a:gdLst/>
              <a:ahLst/>
              <a:cxnLst/>
              <a:rect l="l" t="t" r="r" b="b"/>
              <a:pathLst>
                <a:path w="164487" h="94467">
                  <a:moveTo>
                    <a:pt x="0" y="0"/>
                  </a:moveTo>
                  <a:lnTo>
                    <a:pt x="164487" y="0"/>
                  </a:lnTo>
                  <a:lnTo>
                    <a:pt x="164487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64487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486143" y="6142474"/>
            <a:ext cx="1208068" cy="263597"/>
            <a:chOff x="0" y="0"/>
            <a:chExt cx="432944" cy="9446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32944" cy="94467"/>
            </a:xfrm>
            <a:custGeom>
              <a:avLst/>
              <a:gdLst/>
              <a:ahLst/>
              <a:cxnLst/>
              <a:rect l="l" t="t" r="r" b="b"/>
              <a:pathLst>
                <a:path w="432944" h="94467">
                  <a:moveTo>
                    <a:pt x="0" y="0"/>
                  </a:moveTo>
                  <a:lnTo>
                    <a:pt x="432944" y="0"/>
                  </a:lnTo>
                  <a:lnTo>
                    <a:pt x="432944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432944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486143" y="3110426"/>
            <a:ext cx="1636876" cy="263597"/>
            <a:chOff x="0" y="0"/>
            <a:chExt cx="586619" cy="9446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86619" cy="94467"/>
            </a:xfrm>
            <a:custGeom>
              <a:avLst/>
              <a:gdLst/>
              <a:ahLst/>
              <a:cxnLst/>
              <a:rect l="l" t="t" r="r" b="b"/>
              <a:pathLst>
                <a:path w="586619" h="94467">
                  <a:moveTo>
                    <a:pt x="0" y="0"/>
                  </a:moveTo>
                  <a:lnTo>
                    <a:pt x="586619" y="0"/>
                  </a:lnTo>
                  <a:lnTo>
                    <a:pt x="586619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586619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486143" y="5492989"/>
            <a:ext cx="280514" cy="263597"/>
            <a:chOff x="0" y="0"/>
            <a:chExt cx="100530" cy="9446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0530" cy="94467"/>
            </a:xfrm>
            <a:custGeom>
              <a:avLst/>
              <a:gdLst/>
              <a:ahLst/>
              <a:cxnLst/>
              <a:rect l="l" t="t" r="r" b="b"/>
              <a:pathLst>
                <a:path w="100530" h="94467">
                  <a:moveTo>
                    <a:pt x="0" y="0"/>
                  </a:moveTo>
                  <a:lnTo>
                    <a:pt x="100530" y="0"/>
                  </a:lnTo>
                  <a:lnTo>
                    <a:pt x="100530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100530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486143" y="4337489"/>
            <a:ext cx="377774" cy="263597"/>
            <a:chOff x="0" y="0"/>
            <a:chExt cx="135386" cy="9446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5386" cy="94467"/>
            </a:xfrm>
            <a:custGeom>
              <a:avLst/>
              <a:gdLst/>
              <a:ahLst/>
              <a:cxnLst/>
              <a:rect l="l" t="t" r="r" b="b"/>
              <a:pathLst>
                <a:path w="135386" h="94467">
                  <a:moveTo>
                    <a:pt x="0" y="0"/>
                  </a:moveTo>
                  <a:lnTo>
                    <a:pt x="135386" y="0"/>
                  </a:lnTo>
                  <a:lnTo>
                    <a:pt x="135386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135386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405654" y="2532848"/>
            <a:ext cx="397288" cy="263597"/>
            <a:chOff x="0" y="0"/>
            <a:chExt cx="142379" cy="9446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42379" cy="94467"/>
            </a:xfrm>
            <a:custGeom>
              <a:avLst/>
              <a:gdLst/>
              <a:ahLst/>
              <a:cxnLst/>
              <a:rect l="l" t="t" r="r" b="b"/>
              <a:pathLst>
                <a:path w="142379" h="94467">
                  <a:moveTo>
                    <a:pt x="0" y="0"/>
                  </a:moveTo>
                  <a:lnTo>
                    <a:pt x="142379" y="0"/>
                  </a:lnTo>
                  <a:lnTo>
                    <a:pt x="142379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42379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744571" y="4915411"/>
            <a:ext cx="119347" cy="263597"/>
            <a:chOff x="0" y="0"/>
            <a:chExt cx="42771" cy="9446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2771" cy="94467"/>
            </a:xfrm>
            <a:custGeom>
              <a:avLst/>
              <a:gdLst/>
              <a:ahLst/>
              <a:cxnLst/>
              <a:rect l="l" t="t" r="r" b="b"/>
              <a:pathLst>
                <a:path w="42771" h="94467">
                  <a:moveTo>
                    <a:pt x="0" y="0"/>
                  </a:moveTo>
                  <a:lnTo>
                    <a:pt x="42771" y="0"/>
                  </a:lnTo>
                  <a:lnTo>
                    <a:pt x="42771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42771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954465" y="3759911"/>
            <a:ext cx="47625" cy="263597"/>
            <a:chOff x="0" y="0"/>
            <a:chExt cx="17068" cy="9446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068" cy="94467"/>
            </a:xfrm>
            <a:custGeom>
              <a:avLst/>
              <a:gdLst/>
              <a:ahLst/>
              <a:cxnLst/>
              <a:rect l="l" t="t" r="r" b="b"/>
              <a:pathLst>
                <a:path w="17068" h="94467">
                  <a:moveTo>
                    <a:pt x="0" y="0"/>
                  </a:moveTo>
                  <a:lnTo>
                    <a:pt x="17068" y="0"/>
                  </a:lnTo>
                  <a:lnTo>
                    <a:pt x="17068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17068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694212" y="6142474"/>
            <a:ext cx="86518" cy="263597"/>
            <a:chOff x="0" y="0"/>
            <a:chExt cx="31006" cy="9446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1006" cy="94467"/>
            </a:xfrm>
            <a:custGeom>
              <a:avLst/>
              <a:gdLst/>
              <a:ahLst/>
              <a:cxnLst/>
              <a:rect l="l" t="t" r="r" b="b"/>
              <a:pathLst>
                <a:path w="31006" h="94467">
                  <a:moveTo>
                    <a:pt x="0" y="0"/>
                  </a:moveTo>
                  <a:lnTo>
                    <a:pt x="31006" y="0"/>
                  </a:lnTo>
                  <a:lnTo>
                    <a:pt x="31006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31006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123019" y="3110426"/>
            <a:ext cx="475962" cy="263597"/>
            <a:chOff x="0" y="0"/>
            <a:chExt cx="170574" cy="9446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70574" cy="94467"/>
            </a:xfrm>
            <a:custGeom>
              <a:avLst/>
              <a:gdLst/>
              <a:ahLst/>
              <a:cxnLst/>
              <a:rect l="l" t="t" r="r" b="b"/>
              <a:pathLst>
                <a:path w="170574" h="94467">
                  <a:moveTo>
                    <a:pt x="0" y="0"/>
                  </a:moveTo>
                  <a:lnTo>
                    <a:pt x="170574" y="0"/>
                  </a:lnTo>
                  <a:lnTo>
                    <a:pt x="170574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170574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766658" y="5492989"/>
            <a:ext cx="47625" cy="263597"/>
            <a:chOff x="0" y="0"/>
            <a:chExt cx="17068" cy="94467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068" cy="94467"/>
            </a:xfrm>
            <a:custGeom>
              <a:avLst/>
              <a:gdLst/>
              <a:ahLst/>
              <a:cxnLst/>
              <a:rect l="l" t="t" r="r" b="b"/>
              <a:pathLst>
                <a:path w="17068" h="94467">
                  <a:moveTo>
                    <a:pt x="0" y="0"/>
                  </a:moveTo>
                  <a:lnTo>
                    <a:pt x="17068" y="0"/>
                  </a:lnTo>
                  <a:lnTo>
                    <a:pt x="17068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17068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4870038" y="4337489"/>
            <a:ext cx="47625" cy="263597"/>
            <a:chOff x="0" y="0"/>
            <a:chExt cx="17068" cy="94467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7068" cy="94467"/>
            </a:xfrm>
            <a:custGeom>
              <a:avLst/>
              <a:gdLst/>
              <a:ahLst/>
              <a:cxnLst/>
              <a:rect l="l" t="t" r="r" b="b"/>
              <a:pathLst>
                <a:path w="17068" h="94467">
                  <a:moveTo>
                    <a:pt x="0" y="0"/>
                  </a:moveTo>
                  <a:lnTo>
                    <a:pt x="17068" y="0"/>
                  </a:lnTo>
                  <a:lnTo>
                    <a:pt x="17068" y="94467"/>
                  </a:lnTo>
                  <a:lnTo>
                    <a:pt x="0" y="94467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17068" cy="15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68" name="AutoShape 68"/>
          <p:cNvSpPr/>
          <p:nvPr/>
        </p:nvSpPr>
        <p:spPr>
          <a:xfrm flipH="1">
            <a:off x="4486143" y="2470570"/>
            <a:ext cx="0" cy="4231668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69" name="Group 69"/>
          <p:cNvGrpSpPr/>
          <p:nvPr/>
        </p:nvGrpSpPr>
        <p:grpSpPr>
          <a:xfrm>
            <a:off x="4444387" y="6657714"/>
            <a:ext cx="83513" cy="83513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E7E7E7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5398218" y="6657714"/>
            <a:ext cx="83513" cy="83513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E7E7E7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6319244" y="6657714"/>
            <a:ext cx="83513" cy="83513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E7E7E7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269532" y="6657714"/>
            <a:ext cx="83513" cy="83513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E7E7E7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205204" y="6657714"/>
            <a:ext cx="83513" cy="83513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E7E7E7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84" name="TextBox 84"/>
          <p:cNvSpPr txBox="1"/>
          <p:nvPr/>
        </p:nvSpPr>
        <p:spPr>
          <a:xfrm>
            <a:off x="397878" y="7173799"/>
            <a:ext cx="10121156" cy="18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Bij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gebrek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aan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data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zijn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chemisch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gerecyclede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plastics (post-consumer) niet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meegenomen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in de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conversie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-data.</a:t>
            </a:r>
          </a:p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Door het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ontbreken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van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voldoende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data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zijn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bio-attributed plastics niet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opgenomen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nationale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" spc="-12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cijfers</a:t>
            </a: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285422" y="7173799"/>
            <a:ext cx="112456" cy="18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1.</a:t>
            </a:r>
          </a:p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2.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285422" y="7070553"/>
            <a:ext cx="2150463" cy="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"/>
              </a:lnSpc>
            </a:pP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De bovenstaande gegevens zijn afgeronde schattingen.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68794" y="6378388"/>
            <a:ext cx="2799399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Mechanisch en chemisch gerecycled plastic (post-consumer)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9197691" y="5552397"/>
            <a:ext cx="1046875" cy="35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Mechanisch &amp; chemisch gerecycled (post-consumer)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68794" y="6513643"/>
            <a:ext cx="509073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Bio-based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68794" y="6648898"/>
            <a:ext cx="2423599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Fossiel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68794" y="6784154"/>
            <a:ext cx="2423599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Mechanisch gerecycled (pre-consumer)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067566" y="6378388"/>
            <a:ext cx="49655" cy="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"/>
              </a:lnSpc>
            </a:pPr>
            <a:r>
              <a:rPr lang="en-US" sz="4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983632" y="5807283"/>
            <a:ext cx="59236" cy="6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"/>
              </a:lnSpc>
            </a:pPr>
            <a:r>
              <a:rPr lang="en-US" sz="477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53040" y="6513643"/>
            <a:ext cx="49655" cy="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"/>
              </a:lnSpc>
            </a:pPr>
            <a:r>
              <a:rPr lang="en-US" sz="4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37362" y="1816646"/>
            <a:ext cx="126742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Plasticproductie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946587" y="1816646"/>
            <a:ext cx="364554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Post-consumer gerecycled plastic in conversie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405654" y="3497018"/>
            <a:ext cx="3286346" cy="35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3"/>
              </a:lnSpc>
            </a:pP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Ontwikkeling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aandeel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post-consumer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gerecycled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plastic bij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verwerking</a:t>
            </a:r>
            <a:endParaRPr lang="en-US" sz="1199" b="1">
              <a:solidFill>
                <a:srgbClr val="66666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4549759" y="2808280"/>
            <a:ext cx="897599" cy="15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VERPAKKINGEN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549760" y="4046024"/>
            <a:ext cx="796940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AUTOMOTIVE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4549759" y="5207582"/>
            <a:ext cx="1226471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LAND- EN TUINBOUW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4549759" y="3400693"/>
            <a:ext cx="1314843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BOUW &amp; CONSTRUCTIE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4549760" y="4629661"/>
            <a:ext cx="1646943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ELEKTRISCH &amp; ELEKTRONICA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547854" y="5790470"/>
            <a:ext cx="2108275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HUISHOUDELIJK, VRIJE TIJD EN SPORT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549760" y="6434647"/>
            <a:ext cx="424755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OVERIG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450202" y="6784950"/>
            <a:ext cx="71884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6253323" y="6784950"/>
            <a:ext cx="215354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500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109667" y="6784950"/>
            <a:ext cx="27458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1,000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660039" y="6615650"/>
            <a:ext cx="10060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kt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941527" y="2569405"/>
            <a:ext cx="482798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886 kt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860092" y="2569405"/>
            <a:ext cx="428624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11.9%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288716" y="2569405"/>
            <a:ext cx="639383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(105 kt)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3941230" y="3124114"/>
            <a:ext cx="483394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565 kt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656131" y="3124114"/>
            <a:ext cx="476944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22.9%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7133075" y="3124114"/>
            <a:ext cx="599825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(129 kt)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3999868" y="3773600"/>
            <a:ext cx="42475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132 kt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059240" y="3773600"/>
            <a:ext cx="375836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7.9%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447360" y="3773600"/>
            <a:ext cx="518310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(10 kt)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4029633" y="4351177"/>
            <a:ext cx="39499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113 kt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4974812" y="4351177"/>
            <a:ext cx="419099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8.5%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5393913" y="4351177"/>
            <a:ext cx="488666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(10 kt)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3992426" y="4929100"/>
            <a:ext cx="431899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102 kt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4917663" y="4929100"/>
            <a:ext cx="447796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31.5%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385131" y="4929100"/>
            <a:ext cx="535715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(32 kt)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038563" y="5506677"/>
            <a:ext cx="38576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88 kt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863918" y="5506677"/>
            <a:ext cx="457618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10.4%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341209" y="5506678"/>
            <a:ext cx="435021" cy="206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(9 kt)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3948969" y="6156163"/>
            <a:ext cx="47565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343 kt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5837880" y="6156163"/>
            <a:ext cx="358825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6.9%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6253854" y="6156163"/>
            <a:ext cx="540646" cy="206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(24 kt)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637362" y="4150192"/>
            <a:ext cx="135880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Plastic-conversie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37362" y="2003336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3946587" y="2003336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7405654" y="3858409"/>
            <a:ext cx="649188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2018-2024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012704" y="4192737"/>
            <a:ext cx="214032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780420" y="4192737"/>
            <a:ext cx="319485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(319 kt)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9380370" y="4177739"/>
            <a:ext cx="34290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>
                <a:solidFill>
                  <a:srgbClr val="16ABD3"/>
                </a:solidFill>
                <a:latin typeface="Poppins Bold"/>
                <a:ea typeface="Poppins Bold"/>
                <a:cs typeface="Poppins Bold"/>
                <a:sym typeface="Poppins Bold"/>
              </a:rPr>
              <a:t>14.3</a:t>
            </a:r>
            <a:r>
              <a:rPr lang="en-US" sz="1000">
                <a:solidFill>
                  <a:srgbClr val="16ABD3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012704" y="4382178"/>
            <a:ext cx="209286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9780420" y="4382178"/>
            <a:ext cx="345878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77C8D8"/>
                </a:solidFill>
                <a:latin typeface="Poppins"/>
                <a:ea typeface="Poppins"/>
                <a:cs typeface="Poppins"/>
                <a:sym typeface="Poppins"/>
              </a:rPr>
              <a:t>(298 kt)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9380370" y="4367688"/>
            <a:ext cx="400050" cy="17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>
                <a:solidFill>
                  <a:srgbClr val="77C8D8"/>
                </a:solidFill>
                <a:latin typeface="Poppins Bold"/>
                <a:ea typeface="Poppins Bold"/>
                <a:cs typeface="Poppins Bold"/>
                <a:sym typeface="Poppins Bold"/>
              </a:rPr>
              <a:t>12.8</a:t>
            </a:r>
            <a:r>
              <a:rPr lang="en-US" sz="1000">
                <a:solidFill>
                  <a:srgbClr val="77C8D8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9012704" y="4582036"/>
            <a:ext cx="213916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9780420" y="4582036"/>
            <a:ext cx="337312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77C8D8"/>
                </a:solidFill>
                <a:latin typeface="Poppins"/>
                <a:ea typeface="Poppins"/>
                <a:cs typeface="Poppins"/>
                <a:sym typeface="Poppins"/>
              </a:rPr>
              <a:t>(232 kt)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9380370" y="4561362"/>
            <a:ext cx="323537" cy="17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>
                <a:solidFill>
                  <a:srgbClr val="77C8D8"/>
                </a:solidFill>
                <a:latin typeface="Poppins Bold"/>
                <a:ea typeface="Poppins Bold"/>
                <a:cs typeface="Poppins Bold"/>
                <a:sym typeface="Poppins Bold"/>
              </a:rPr>
              <a:t>9.8</a:t>
            </a:r>
            <a:r>
              <a:rPr lang="en-US" sz="1000">
                <a:solidFill>
                  <a:srgbClr val="77C8D8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012704" y="4768515"/>
            <a:ext cx="191575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2018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780420" y="4768515"/>
            <a:ext cx="323537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sz="700">
                <a:solidFill>
                  <a:srgbClr val="77C8D8"/>
                </a:solidFill>
                <a:latin typeface="Poppins"/>
                <a:ea typeface="Poppins"/>
                <a:cs typeface="Poppins"/>
                <a:sym typeface="Poppins"/>
              </a:rPr>
              <a:t>(196 kt)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9380370" y="4740786"/>
            <a:ext cx="273814" cy="17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>
                <a:solidFill>
                  <a:srgbClr val="77C8D8"/>
                </a:solidFill>
                <a:latin typeface="Poppins Bold"/>
                <a:ea typeface="Poppins Bold"/>
                <a:cs typeface="Poppins Bold"/>
                <a:sym typeface="Poppins Bold"/>
              </a:rPr>
              <a:t>8.1</a:t>
            </a:r>
            <a:r>
              <a:rPr lang="en-US" sz="1000">
                <a:solidFill>
                  <a:srgbClr val="77C8D8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4028815" y="2230031"/>
            <a:ext cx="39915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Totaal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637362" y="4336882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8246960" y="4263539"/>
            <a:ext cx="729621" cy="151866"/>
            <a:chOff x="0" y="0"/>
            <a:chExt cx="972828" cy="202489"/>
          </a:xfrm>
        </p:grpSpPr>
        <p:sp>
          <p:nvSpPr>
            <p:cNvPr id="149" name="AutoShape 149"/>
            <p:cNvSpPr/>
            <p:nvPr/>
          </p:nvSpPr>
          <p:spPr>
            <a:xfrm>
              <a:off x="6350" y="6350"/>
              <a:ext cx="0" cy="196139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50" name="AutoShape 150"/>
            <p:cNvSpPr/>
            <p:nvPr/>
          </p:nvSpPr>
          <p:spPr>
            <a:xfrm>
              <a:off x="1" y="6350"/>
              <a:ext cx="972827" cy="0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8288717" y="4451605"/>
            <a:ext cx="683828" cy="151866"/>
            <a:chOff x="0" y="0"/>
            <a:chExt cx="911771" cy="202489"/>
          </a:xfrm>
        </p:grpSpPr>
        <p:sp>
          <p:nvSpPr>
            <p:cNvPr id="152" name="AutoShape 152"/>
            <p:cNvSpPr/>
            <p:nvPr/>
          </p:nvSpPr>
          <p:spPr>
            <a:xfrm>
              <a:off x="6414" y="6350"/>
              <a:ext cx="0" cy="196139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53" name="AutoShape 153"/>
            <p:cNvSpPr/>
            <p:nvPr/>
          </p:nvSpPr>
          <p:spPr>
            <a:xfrm>
              <a:off x="0" y="6350"/>
              <a:ext cx="911771" cy="0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8288717" y="4651463"/>
            <a:ext cx="683828" cy="93997"/>
            <a:chOff x="0" y="0"/>
            <a:chExt cx="911771" cy="125330"/>
          </a:xfrm>
        </p:grpSpPr>
        <p:sp>
          <p:nvSpPr>
            <p:cNvPr id="155" name="AutoShape 155"/>
            <p:cNvSpPr/>
            <p:nvPr/>
          </p:nvSpPr>
          <p:spPr>
            <a:xfrm>
              <a:off x="6414" y="3930"/>
              <a:ext cx="0" cy="121399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56" name="AutoShape 156"/>
            <p:cNvSpPr/>
            <p:nvPr/>
          </p:nvSpPr>
          <p:spPr>
            <a:xfrm>
              <a:off x="0" y="6350"/>
              <a:ext cx="911771" cy="0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288717" y="4837624"/>
            <a:ext cx="683828" cy="50695"/>
            <a:chOff x="0" y="0"/>
            <a:chExt cx="911771" cy="67593"/>
          </a:xfrm>
        </p:grpSpPr>
        <p:sp>
          <p:nvSpPr>
            <p:cNvPr id="158" name="AutoShape 158"/>
            <p:cNvSpPr/>
            <p:nvPr/>
          </p:nvSpPr>
          <p:spPr>
            <a:xfrm>
              <a:off x="6414" y="2120"/>
              <a:ext cx="0" cy="65473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59" name="AutoShape 159"/>
            <p:cNvSpPr/>
            <p:nvPr/>
          </p:nvSpPr>
          <p:spPr>
            <a:xfrm>
              <a:off x="0" y="6350"/>
              <a:ext cx="911771" cy="0"/>
            </a:xfrm>
            <a:prstGeom prst="line">
              <a:avLst/>
            </a:prstGeom>
            <a:ln w="12700" cap="flat">
              <a:solidFill>
                <a:srgbClr val="6666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60" name="AutoShape 160"/>
          <p:cNvSpPr/>
          <p:nvPr/>
        </p:nvSpPr>
        <p:spPr>
          <a:xfrm>
            <a:off x="9256024" y="4268302"/>
            <a:ext cx="88737" cy="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61" name="AutoShape 161"/>
          <p:cNvSpPr/>
          <p:nvPr/>
        </p:nvSpPr>
        <p:spPr>
          <a:xfrm>
            <a:off x="9256024" y="4456367"/>
            <a:ext cx="88737" cy="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62" name="AutoShape 162"/>
          <p:cNvSpPr/>
          <p:nvPr/>
        </p:nvSpPr>
        <p:spPr>
          <a:xfrm>
            <a:off x="9256024" y="4658200"/>
            <a:ext cx="88737" cy="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63" name="AutoShape 163"/>
          <p:cNvSpPr/>
          <p:nvPr/>
        </p:nvSpPr>
        <p:spPr>
          <a:xfrm>
            <a:off x="9256024" y="4837624"/>
            <a:ext cx="88737" cy="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64" name="TextBox 164"/>
          <p:cNvSpPr txBox="1"/>
          <p:nvPr/>
        </p:nvSpPr>
        <p:spPr>
          <a:xfrm>
            <a:off x="1260059" y="3584486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89.3%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1260059" y="5949137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77.9%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1809238" y="2258606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74709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3.1%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1666363" y="4623257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74709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6.4%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2472037" y="2331631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7.5%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2252662" y="4625445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16ABD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14.3%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780578" y="2552690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0.1%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2673898" y="4833496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1.4%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1880594" y="2975921"/>
            <a:ext cx="615383" cy="20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29"/>
              </a:lnSpc>
            </a:pPr>
            <a:r>
              <a:rPr lang="en-US" sz="152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5,304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1835239" y="5340572"/>
            <a:ext cx="615383" cy="20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29"/>
              </a:lnSpc>
            </a:pPr>
            <a:r>
              <a:rPr lang="en-US" sz="152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2,231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2075523" y="3152689"/>
            <a:ext cx="365574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in 2024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2075523" y="5517340"/>
            <a:ext cx="365574" cy="10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in 2024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2498247" y="3029126"/>
            <a:ext cx="130937" cy="12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2450622" y="5393777"/>
            <a:ext cx="130937" cy="12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-418954" y="-770604"/>
            <a:ext cx="11754820" cy="2130613"/>
            <a:chOff x="0" y="0"/>
            <a:chExt cx="15673093" cy="2840817"/>
          </a:xfrm>
        </p:grpSpPr>
        <p:grpSp>
          <p:nvGrpSpPr>
            <p:cNvPr id="179" name="Group 179"/>
            <p:cNvGrpSpPr/>
            <p:nvPr/>
          </p:nvGrpSpPr>
          <p:grpSpPr>
            <a:xfrm>
              <a:off x="0" y="0"/>
              <a:ext cx="15673093" cy="2840817"/>
              <a:chOff x="0" y="0"/>
              <a:chExt cx="4212662" cy="763564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4212662" cy="763564"/>
              </a:xfrm>
              <a:custGeom>
                <a:avLst/>
                <a:gdLst/>
                <a:ahLst/>
                <a:cxnLst/>
                <a:rect l="l" t="t" r="r" b="b"/>
                <a:pathLst>
                  <a:path w="4212662" h="763564">
                    <a:moveTo>
                      <a:pt x="46103" y="0"/>
                    </a:moveTo>
                    <a:lnTo>
                      <a:pt x="4166559" y="0"/>
                    </a:lnTo>
                    <a:cubicBezTo>
                      <a:pt x="4192021" y="0"/>
                      <a:pt x="4212662" y="20641"/>
                      <a:pt x="4212662" y="46103"/>
                    </a:cubicBezTo>
                    <a:lnTo>
                      <a:pt x="4212662" y="717460"/>
                    </a:lnTo>
                    <a:cubicBezTo>
                      <a:pt x="4212662" y="742922"/>
                      <a:pt x="4192021" y="763564"/>
                      <a:pt x="4166559" y="763564"/>
                    </a:cubicBezTo>
                    <a:lnTo>
                      <a:pt x="46103" y="763564"/>
                    </a:lnTo>
                    <a:cubicBezTo>
                      <a:pt x="20641" y="763564"/>
                      <a:pt x="0" y="742922"/>
                      <a:pt x="0" y="717460"/>
                    </a:cubicBezTo>
                    <a:lnTo>
                      <a:pt x="0" y="46103"/>
                    </a:lnTo>
                    <a:cubicBezTo>
                      <a:pt x="0" y="20641"/>
                      <a:pt x="20641" y="0"/>
                      <a:pt x="46103" y="0"/>
                    </a:cubicBezTo>
                    <a:close/>
                  </a:path>
                </a:pathLst>
              </a:custGeom>
              <a:solidFill>
                <a:srgbClr val="F95A3C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81" name="TextBox 181"/>
              <p:cNvSpPr txBox="1"/>
              <p:nvPr/>
            </p:nvSpPr>
            <p:spPr>
              <a:xfrm>
                <a:off x="0" y="-57150"/>
                <a:ext cx="4212662" cy="820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182" name="Freeform 182"/>
            <p:cNvSpPr/>
            <p:nvPr/>
          </p:nvSpPr>
          <p:spPr>
            <a:xfrm>
              <a:off x="883978" y="1529891"/>
              <a:ext cx="2185348" cy="875669"/>
            </a:xfrm>
            <a:custGeom>
              <a:avLst/>
              <a:gdLst/>
              <a:ahLst/>
              <a:cxnLst/>
              <a:rect l="l" t="t" r="r" b="b"/>
              <a:pathLst>
                <a:path w="2185348" h="875669">
                  <a:moveTo>
                    <a:pt x="0" y="0"/>
                  </a:moveTo>
                  <a:lnTo>
                    <a:pt x="2185348" y="0"/>
                  </a:lnTo>
                  <a:lnTo>
                    <a:pt x="2185348" y="875668"/>
                  </a:lnTo>
                  <a:lnTo>
                    <a:pt x="0" y="875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83" name="AutoShape 183"/>
            <p:cNvSpPr/>
            <p:nvPr/>
          </p:nvSpPr>
          <p:spPr>
            <a:xfrm flipH="1">
              <a:off x="6716487" y="2112243"/>
              <a:ext cx="6350" cy="49530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84" name="TextBox 184"/>
            <p:cNvSpPr txBox="1"/>
            <p:nvPr/>
          </p:nvSpPr>
          <p:spPr>
            <a:xfrm>
              <a:off x="4217703" y="2074143"/>
              <a:ext cx="232982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Nederland</a:t>
              </a:r>
            </a:p>
          </p:txBody>
        </p:sp>
        <p:sp>
          <p:nvSpPr>
            <p:cNvPr id="185" name="TextBox 185"/>
            <p:cNvSpPr txBox="1"/>
            <p:nvPr/>
          </p:nvSpPr>
          <p:spPr>
            <a:xfrm>
              <a:off x="4217703" y="1466129"/>
              <a:ext cx="9567706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 Circulaire Economie voor Plastics</a:t>
              </a:r>
            </a:p>
          </p:txBody>
        </p:sp>
        <p:sp>
          <p:nvSpPr>
            <p:cNvPr id="186" name="TextBox 186"/>
            <p:cNvSpPr txBox="1"/>
            <p:nvPr/>
          </p:nvSpPr>
          <p:spPr>
            <a:xfrm>
              <a:off x="7006350" y="2076556"/>
              <a:ext cx="6313414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4"/>
                </a:lnSpc>
              </a:pPr>
              <a:r>
                <a:rPr lang="en-US" sz="2499" spc="-5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2024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83" y="451297"/>
            <a:ext cx="1639011" cy="656752"/>
          </a:xfrm>
          <a:custGeom>
            <a:avLst/>
            <a:gdLst/>
            <a:ahLst/>
            <a:cxnLst/>
            <a:rect l="l" t="t" r="r" b="b"/>
            <a:pathLst>
              <a:path w="1639011" h="656752">
                <a:moveTo>
                  <a:pt x="0" y="0"/>
                </a:moveTo>
                <a:lnTo>
                  <a:pt x="1639011" y="0"/>
                </a:lnTo>
                <a:lnTo>
                  <a:pt x="1639011" y="656751"/>
                </a:lnTo>
                <a:lnTo>
                  <a:pt x="0" y="65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AutoShape 3"/>
          <p:cNvSpPr/>
          <p:nvPr/>
        </p:nvSpPr>
        <p:spPr>
          <a:xfrm>
            <a:off x="5259505" y="500815"/>
            <a:ext cx="0" cy="60723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4665544" y="3259078"/>
            <a:ext cx="836460" cy="1929371"/>
          </a:xfrm>
          <a:custGeom>
            <a:avLst/>
            <a:gdLst/>
            <a:ahLst/>
            <a:cxnLst/>
            <a:rect l="l" t="t" r="r" b="b"/>
            <a:pathLst>
              <a:path w="836460" h="1929371">
                <a:moveTo>
                  <a:pt x="836459" y="0"/>
                </a:moveTo>
                <a:lnTo>
                  <a:pt x="228600" y="0"/>
                </a:lnTo>
                <a:cubicBezTo>
                  <a:pt x="167971" y="0"/>
                  <a:pt x="109826" y="24085"/>
                  <a:pt x="66955" y="66955"/>
                </a:cubicBezTo>
                <a:cubicBezTo>
                  <a:pt x="24084" y="109826"/>
                  <a:pt x="0" y="167972"/>
                  <a:pt x="0" y="228600"/>
                </a:cubicBezTo>
                <a:lnTo>
                  <a:pt x="0" y="1879557"/>
                </a:lnTo>
                <a:cubicBezTo>
                  <a:pt x="0" y="1907069"/>
                  <a:pt x="22302" y="1929372"/>
                  <a:pt x="49814" y="1929372"/>
                </a:cubicBezTo>
                <a:lnTo>
                  <a:pt x="99628" y="1929372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5995293" y="3237291"/>
            <a:ext cx="1531077" cy="177016"/>
          </a:xfrm>
          <a:custGeom>
            <a:avLst/>
            <a:gdLst/>
            <a:ahLst/>
            <a:cxnLst/>
            <a:rect l="l" t="t" r="r" b="b"/>
            <a:pathLst>
              <a:path w="1531077" h="177016">
                <a:moveTo>
                  <a:pt x="1531076" y="177016"/>
                </a:moveTo>
                <a:lnTo>
                  <a:pt x="1531076" y="88508"/>
                </a:lnTo>
                <a:cubicBezTo>
                  <a:pt x="1531076" y="39626"/>
                  <a:pt x="1491450" y="0"/>
                  <a:pt x="1442569" y="0"/>
                </a:cubicBezTo>
                <a:lnTo>
                  <a:pt x="299160" y="0"/>
                </a:lnTo>
                <a:cubicBezTo>
                  <a:pt x="293143" y="0"/>
                  <a:pt x="288266" y="4877"/>
                  <a:pt x="288266" y="10894"/>
                </a:cubicBezTo>
                <a:lnTo>
                  <a:pt x="288266" y="10894"/>
                </a:lnTo>
                <a:cubicBezTo>
                  <a:pt x="288266" y="16910"/>
                  <a:pt x="283389" y="21787"/>
                  <a:pt x="277373" y="21787"/>
                </a:cubicBezTo>
                <a:lnTo>
                  <a:pt x="0" y="21787"/>
                </a:lnTo>
              </a:path>
            </a:pathLst>
          </a:custGeom>
          <a:ln w="38100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6" name="Group 6"/>
          <p:cNvGrpSpPr/>
          <p:nvPr/>
        </p:nvGrpSpPr>
        <p:grpSpPr>
          <a:xfrm>
            <a:off x="3000083" y="3547657"/>
            <a:ext cx="2118452" cy="2591848"/>
            <a:chOff x="0" y="0"/>
            <a:chExt cx="759173" cy="9289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9173" cy="928910"/>
            </a:xfrm>
            <a:custGeom>
              <a:avLst/>
              <a:gdLst/>
              <a:ahLst/>
              <a:cxnLst/>
              <a:rect l="l" t="t" r="r" b="b"/>
              <a:pathLst>
                <a:path w="759173" h="928910">
                  <a:moveTo>
                    <a:pt x="759173" y="76745"/>
                  </a:moveTo>
                  <a:lnTo>
                    <a:pt x="759173" y="852166"/>
                  </a:lnTo>
                  <a:cubicBezTo>
                    <a:pt x="759173" y="872520"/>
                    <a:pt x="751088" y="892040"/>
                    <a:pt x="736695" y="906432"/>
                  </a:cubicBezTo>
                  <a:cubicBezTo>
                    <a:pt x="722303" y="920825"/>
                    <a:pt x="702783" y="928910"/>
                    <a:pt x="682429" y="928910"/>
                  </a:cubicBezTo>
                  <a:lnTo>
                    <a:pt x="76745" y="928910"/>
                  </a:lnTo>
                  <a:cubicBezTo>
                    <a:pt x="56391" y="928910"/>
                    <a:pt x="36871" y="920825"/>
                    <a:pt x="22478" y="906432"/>
                  </a:cubicBezTo>
                  <a:cubicBezTo>
                    <a:pt x="8086" y="892040"/>
                    <a:pt x="0" y="872520"/>
                    <a:pt x="0" y="852166"/>
                  </a:cubicBezTo>
                  <a:lnTo>
                    <a:pt x="0" y="76745"/>
                  </a:lnTo>
                  <a:cubicBezTo>
                    <a:pt x="0" y="56391"/>
                    <a:pt x="8086" y="36871"/>
                    <a:pt x="22478" y="22478"/>
                  </a:cubicBezTo>
                  <a:cubicBezTo>
                    <a:pt x="36871" y="8086"/>
                    <a:pt x="56391" y="0"/>
                    <a:pt x="76745" y="0"/>
                  </a:cubicBezTo>
                  <a:lnTo>
                    <a:pt x="682429" y="0"/>
                  </a:lnTo>
                  <a:cubicBezTo>
                    <a:pt x="702783" y="0"/>
                    <a:pt x="722303" y="8086"/>
                    <a:pt x="736695" y="22478"/>
                  </a:cubicBezTo>
                  <a:cubicBezTo>
                    <a:pt x="751088" y="36871"/>
                    <a:pt x="759173" y="56391"/>
                    <a:pt x="759173" y="7674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A9A9A8"/>
              </a:solidFill>
              <a:prstDash val="solid"/>
              <a:round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59173" cy="986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212007" y="3547657"/>
            <a:ext cx="2118452" cy="2591848"/>
            <a:chOff x="0" y="0"/>
            <a:chExt cx="759173" cy="9289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9173" cy="928910"/>
            </a:xfrm>
            <a:custGeom>
              <a:avLst/>
              <a:gdLst/>
              <a:ahLst/>
              <a:cxnLst/>
              <a:rect l="l" t="t" r="r" b="b"/>
              <a:pathLst>
                <a:path w="759173" h="928910">
                  <a:moveTo>
                    <a:pt x="759173" y="76745"/>
                  </a:moveTo>
                  <a:lnTo>
                    <a:pt x="759173" y="852166"/>
                  </a:lnTo>
                  <a:cubicBezTo>
                    <a:pt x="759173" y="872520"/>
                    <a:pt x="751088" y="892040"/>
                    <a:pt x="736695" y="906432"/>
                  </a:cubicBezTo>
                  <a:cubicBezTo>
                    <a:pt x="722303" y="920825"/>
                    <a:pt x="702783" y="928910"/>
                    <a:pt x="682429" y="928910"/>
                  </a:cubicBezTo>
                  <a:lnTo>
                    <a:pt x="76745" y="928910"/>
                  </a:lnTo>
                  <a:cubicBezTo>
                    <a:pt x="56391" y="928910"/>
                    <a:pt x="36871" y="920825"/>
                    <a:pt x="22478" y="906432"/>
                  </a:cubicBezTo>
                  <a:cubicBezTo>
                    <a:pt x="8086" y="892040"/>
                    <a:pt x="0" y="872520"/>
                    <a:pt x="0" y="852166"/>
                  </a:cubicBezTo>
                  <a:lnTo>
                    <a:pt x="0" y="76745"/>
                  </a:lnTo>
                  <a:cubicBezTo>
                    <a:pt x="0" y="56391"/>
                    <a:pt x="8086" y="36871"/>
                    <a:pt x="22478" y="22478"/>
                  </a:cubicBezTo>
                  <a:cubicBezTo>
                    <a:pt x="36871" y="8086"/>
                    <a:pt x="56391" y="0"/>
                    <a:pt x="76745" y="0"/>
                  </a:cubicBezTo>
                  <a:lnTo>
                    <a:pt x="682429" y="0"/>
                  </a:lnTo>
                  <a:cubicBezTo>
                    <a:pt x="702783" y="0"/>
                    <a:pt x="722303" y="8086"/>
                    <a:pt x="736695" y="22478"/>
                  </a:cubicBezTo>
                  <a:cubicBezTo>
                    <a:pt x="751088" y="36871"/>
                    <a:pt x="759173" y="56391"/>
                    <a:pt x="759173" y="7674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A9A9A8"/>
              </a:solidFill>
              <a:prstDash val="solid"/>
              <a:round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759173" cy="986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29075" y="3079828"/>
            <a:ext cx="1072391" cy="334479"/>
            <a:chOff x="0" y="0"/>
            <a:chExt cx="384305" cy="1198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4305" cy="119876"/>
            </a:xfrm>
            <a:custGeom>
              <a:avLst/>
              <a:gdLst/>
              <a:ahLst/>
              <a:cxnLst/>
              <a:rect l="l" t="t" r="r" b="b"/>
              <a:pathLst>
                <a:path w="384305" h="119876">
                  <a:moveTo>
                    <a:pt x="384305" y="28877"/>
                  </a:moveTo>
                  <a:lnTo>
                    <a:pt x="384305" y="90999"/>
                  </a:lnTo>
                  <a:cubicBezTo>
                    <a:pt x="384305" y="106947"/>
                    <a:pt x="371376" y="119876"/>
                    <a:pt x="355427" y="119876"/>
                  </a:cubicBezTo>
                  <a:lnTo>
                    <a:pt x="28877" y="119876"/>
                  </a:lnTo>
                  <a:cubicBezTo>
                    <a:pt x="12929" y="119876"/>
                    <a:pt x="0" y="106947"/>
                    <a:pt x="0" y="90999"/>
                  </a:cubicBezTo>
                  <a:lnTo>
                    <a:pt x="0" y="28877"/>
                  </a:lnTo>
                  <a:cubicBezTo>
                    <a:pt x="0" y="12929"/>
                    <a:pt x="12929" y="0"/>
                    <a:pt x="28877" y="0"/>
                  </a:cubicBezTo>
                  <a:lnTo>
                    <a:pt x="355427" y="0"/>
                  </a:lnTo>
                  <a:cubicBezTo>
                    <a:pt x="363086" y="0"/>
                    <a:pt x="370431" y="3042"/>
                    <a:pt x="375847" y="8458"/>
                  </a:cubicBezTo>
                  <a:cubicBezTo>
                    <a:pt x="381262" y="13873"/>
                    <a:pt x="384305" y="21219"/>
                    <a:pt x="384305" y="28877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84305" cy="177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285422" y="7105795"/>
            <a:ext cx="10121156" cy="0"/>
          </a:xfrm>
          <a:prstGeom prst="line">
            <a:avLst/>
          </a:prstGeom>
          <a:ln w="9525" cap="flat">
            <a:solidFill>
              <a:srgbClr val="CAC9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16" name="Group 16"/>
          <p:cNvGrpSpPr/>
          <p:nvPr/>
        </p:nvGrpSpPr>
        <p:grpSpPr>
          <a:xfrm>
            <a:off x="3119400" y="3948431"/>
            <a:ext cx="1361219" cy="206447"/>
            <a:chOff x="0" y="0"/>
            <a:chExt cx="487830" cy="739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7830" cy="73986"/>
            </a:xfrm>
            <a:custGeom>
              <a:avLst/>
              <a:gdLst/>
              <a:ahLst/>
              <a:cxnLst/>
              <a:rect l="l" t="t" r="r" b="b"/>
              <a:pathLst>
                <a:path w="487830" h="73986">
                  <a:moveTo>
                    <a:pt x="0" y="0"/>
                  </a:moveTo>
                  <a:lnTo>
                    <a:pt x="487830" y="0"/>
                  </a:lnTo>
                  <a:lnTo>
                    <a:pt x="487830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87830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724107" y="3948431"/>
            <a:ext cx="358423" cy="206447"/>
            <a:chOff x="0" y="0"/>
            <a:chExt cx="128451" cy="739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8451" cy="73986"/>
            </a:xfrm>
            <a:custGeom>
              <a:avLst/>
              <a:gdLst/>
              <a:ahLst/>
              <a:cxnLst/>
              <a:rect l="l" t="t" r="r" b="b"/>
              <a:pathLst>
                <a:path w="128451" h="73986">
                  <a:moveTo>
                    <a:pt x="0" y="0"/>
                  </a:moveTo>
                  <a:lnTo>
                    <a:pt x="128451" y="0"/>
                  </a:lnTo>
                  <a:lnTo>
                    <a:pt x="128451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28451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322813" y="3948431"/>
            <a:ext cx="880646" cy="206447"/>
            <a:chOff x="0" y="0"/>
            <a:chExt cx="315604" cy="739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5604" cy="73986"/>
            </a:xfrm>
            <a:custGeom>
              <a:avLst/>
              <a:gdLst/>
              <a:ahLst/>
              <a:cxnLst/>
              <a:rect l="l" t="t" r="r" b="b"/>
              <a:pathLst>
                <a:path w="315604" h="73986">
                  <a:moveTo>
                    <a:pt x="0" y="0"/>
                  </a:moveTo>
                  <a:lnTo>
                    <a:pt x="315604" y="0"/>
                  </a:lnTo>
                  <a:lnTo>
                    <a:pt x="315604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16ABD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315604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119400" y="4799476"/>
            <a:ext cx="164878" cy="206447"/>
            <a:chOff x="0" y="0"/>
            <a:chExt cx="59089" cy="739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9089" cy="73986"/>
            </a:xfrm>
            <a:custGeom>
              <a:avLst/>
              <a:gdLst/>
              <a:ahLst/>
              <a:cxnLst/>
              <a:rect l="l" t="t" r="r" b="b"/>
              <a:pathLst>
                <a:path w="59089" h="73986">
                  <a:moveTo>
                    <a:pt x="0" y="0"/>
                  </a:moveTo>
                  <a:lnTo>
                    <a:pt x="59089" y="0"/>
                  </a:lnTo>
                  <a:lnTo>
                    <a:pt x="59089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67BB1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59089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082530" y="4799476"/>
            <a:ext cx="283418" cy="206447"/>
            <a:chOff x="0" y="0"/>
            <a:chExt cx="101571" cy="7398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1571" cy="73986"/>
            </a:xfrm>
            <a:custGeom>
              <a:avLst/>
              <a:gdLst/>
              <a:ahLst/>
              <a:cxnLst/>
              <a:rect l="l" t="t" r="r" b="b"/>
              <a:pathLst>
                <a:path w="101571" h="73986">
                  <a:moveTo>
                    <a:pt x="0" y="0"/>
                  </a:moveTo>
                  <a:lnTo>
                    <a:pt x="101571" y="0"/>
                  </a:lnTo>
                  <a:lnTo>
                    <a:pt x="101571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101571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322813" y="4799476"/>
            <a:ext cx="219343" cy="206447"/>
            <a:chOff x="0" y="0"/>
            <a:chExt cx="78608" cy="7398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8608" cy="73986"/>
            </a:xfrm>
            <a:custGeom>
              <a:avLst/>
              <a:gdLst/>
              <a:ahLst/>
              <a:cxnLst/>
              <a:rect l="l" t="t" r="r" b="b"/>
              <a:pathLst>
                <a:path w="78608" h="73986">
                  <a:moveTo>
                    <a:pt x="0" y="0"/>
                  </a:moveTo>
                  <a:lnTo>
                    <a:pt x="78608" y="0"/>
                  </a:lnTo>
                  <a:lnTo>
                    <a:pt x="78608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67BB1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78608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119400" y="4234181"/>
            <a:ext cx="854489" cy="206447"/>
            <a:chOff x="0" y="0"/>
            <a:chExt cx="306230" cy="7398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06230" cy="73986"/>
            </a:xfrm>
            <a:custGeom>
              <a:avLst/>
              <a:gdLst/>
              <a:ahLst/>
              <a:cxnLst/>
              <a:rect l="l" t="t" r="r" b="b"/>
              <a:pathLst>
                <a:path w="306230" h="73986">
                  <a:moveTo>
                    <a:pt x="0" y="0"/>
                  </a:moveTo>
                  <a:lnTo>
                    <a:pt x="306230" y="0"/>
                  </a:lnTo>
                  <a:lnTo>
                    <a:pt x="306230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75439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306230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034905" y="4234181"/>
            <a:ext cx="47625" cy="206447"/>
            <a:chOff x="0" y="0"/>
            <a:chExt cx="17068" cy="7398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7068" cy="73986"/>
            </a:xfrm>
            <a:custGeom>
              <a:avLst/>
              <a:gdLst/>
              <a:ahLst/>
              <a:cxnLst/>
              <a:rect l="l" t="t" r="r" b="b"/>
              <a:pathLst>
                <a:path w="17068" h="73986">
                  <a:moveTo>
                    <a:pt x="0" y="0"/>
                  </a:moveTo>
                  <a:lnTo>
                    <a:pt x="17068" y="0"/>
                  </a:lnTo>
                  <a:lnTo>
                    <a:pt x="17068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17068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322813" y="4234181"/>
            <a:ext cx="848081" cy="206447"/>
            <a:chOff x="0" y="0"/>
            <a:chExt cx="303933" cy="7398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03933" cy="73986"/>
            </a:xfrm>
            <a:custGeom>
              <a:avLst/>
              <a:gdLst/>
              <a:ahLst/>
              <a:cxnLst/>
              <a:rect l="l" t="t" r="r" b="b"/>
              <a:pathLst>
                <a:path w="303933" h="73986">
                  <a:moveTo>
                    <a:pt x="0" y="0"/>
                  </a:moveTo>
                  <a:lnTo>
                    <a:pt x="303933" y="0"/>
                  </a:lnTo>
                  <a:lnTo>
                    <a:pt x="303933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754393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303933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119400" y="5085226"/>
            <a:ext cx="142018" cy="206447"/>
            <a:chOff x="0" y="0"/>
            <a:chExt cx="50896" cy="7398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0896" cy="73986"/>
            </a:xfrm>
            <a:custGeom>
              <a:avLst/>
              <a:gdLst/>
              <a:ahLst/>
              <a:cxnLst/>
              <a:rect l="l" t="t" r="r" b="b"/>
              <a:pathLst>
                <a:path w="50896" h="73986">
                  <a:moveTo>
                    <a:pt x="0" y="0"/>
                  </a:moveTo>
                  <a:lnTo>
                    <a:pt x="50896" y="0"/>
                  </a:lnTo>
                  <a:lnTo>
                    <a:pt x="50896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50896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082530" y="5085226"/>
            <a:ext cx="164242" cy="206447"/>
            <a:chOff x="0" y="0"/>
            <a:chExt cx="58861" cy="7398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8861" cy="73986"/>
            </a:xfrm>
            <a:custGeom>
              <a:avLst/>
              <a:gdLst/>
              <a:ahLst/>
              <a:cxnLst/>
              <a:rect l="l" t="t" r="r" b="b"/>
              <a:pathLst>
                <a:path w="58861" h="73986">
                  <a:moveTo>
                    <a:pt x="0" y="0"/>
                  </a:moveTo>
                  <a:lnTo>
                    <a:pt x="58861" y="0"/>
                  </a:lnTo>
                  <a:lnTo>
                    <a:pt x="58861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58861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322813" y="5085226"/>
            <a:ext cx="174056" cy="206447"/>
            <a:chOff x="0" y="0"/>
            <a:chExt cx="62378" cy="73986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2378" cy="73986"/>
            </a:xfrm>
            <a:custGeom>
              <a:avLst/>
              <a:gdLst/>
              <a:ahLst/>
              <a:cxnLst/>
              <a:rect l="l" t="t" r="r" b="b"/>
              <a:pathLst>
                <a:path w="62378" h="73986">
                  <a:moveTo>
                    <a:pt x="0" y="0"/>
                  </a:moveTo>
                  <a:lnTo>
                    <a:pt x="62378" y="0"/>
                  </a:lnTo>
                  <a:lnTo>
                    <a:pt x="62378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62378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119400" y="4516829"/>
            <a:ext cx="199168" cy="206447"/>
            <a:chOff x="0" y="0"/>
            <a:chExt cx="71377" cy="7398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71377" cy="73986"/>
            </a:xfrm>
            <a:custGeom>
              <a:avLst/>
              <a:gdLst/>
              <a:ahLst/>
              <a:cxnLst/>
              <a:rect l="l" t="t" r="r" b="b"/>
              <a:pathLst>
                <a:path w="71377" h="73986">
                  <a:moveTo>
                    <a:pt x="0" y="0"/>
                  </a:moveTo>
                  <a:lnTo>
                    <a:pt x="71377" y="0"/>
                  </a:lnTo>
                  <a:lnTo>
                    <a:pt x="71377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57150"/>
              <a:ext cx="71377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082530" y="4516829"/>
            <a:ext cx="328484" cy="206447"/>
            <a:chOff x="0" y="0"/>
            <a:chExt cx="117721" cy="73986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17721" cy="73986"/>
            </a:xfrm>
            <a:custGeom>
              <a:avLst/>
              <a:gdLst/>
              <a:ahLst/>
              <a:cxnLst/>
              <a:rect l="l" t="t" r="r" b="b"/>
              <a:pathLst>
                <a:path w="117721" h="73986">
                  <a:moveTo>
                    <a:pt x="0" y="0"/>
                  </a:moveTo>
                  <a:lnTo>
                    <a:pt x="117721" y="0"/>
                  </a:lnTo>
                  <a:lnTo>
                    <a:pt x="117721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57150"/>
              <a:ext cx="117721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322813" y="4516829"/>
            <a:ext cx="261509" cy="206447"/>
            <a:chOff x="0" y="0"/>
            <a:chExt cx="93719" cy="73986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93719" cy="73986"/>
            </a:xfrm>
            <a:custGeom>
              <a:avLst/>
              <a:gdLst/>
              <a:ahLst/>
              <a:cxnLst/>
              <a:rect l="l" t="t" r="r" b="b"/>
              <a:pathLst>
                <a:path w="93719" h="73986">
                  <a:moveTo>
                    <a:pt x="0" y="0"/>
                  </a:moveTo>
                  <a:lnTo>
                    <a:pt x="93719" y="0"/>
                  </a:lnTo>
                  <a:lnTo>
                    <a:pt x="93719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57150"/>
              <a:ext cx="93719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3119400" y="5367873"/>
            <a:ext cx="142018" cy="206447"/>
            <a:chOff x="0" y="0"/>
            <a:chExt cx="50896" cy="73986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0896" cy="73986"/>
            </a:xfrm>
            <a:custGeom>
              <a:avLst/>
              <a:gdLst/>
              <a:ahLst/>
              <a:cxnLst/>
              <a:rect l="l" t="t" r="r" b="b"/>
              <a:pathLst>
                <a:path w="50896" h="73986">
                  <a:moveTo>
                    <a:pt x="0" y="0"/>
                  </a:moveTo>
                  <a:lnTo>
                    <a:pt x="50896" y="0"/>
                  </a:lnTo>
                  <a:lnTo>
                    <a:pt x="50896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006F9E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57150"/>
              <a:ext cx="50896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082530" y="5367873"/>
            <a:ext cx="283418" cy="206447"/>
            <a:chOff x="0" y="0"/>
            <a:chExt cx="101571" cy="73986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1571" cy="73986"/>
            </a:xfrm>
            <a:custGeom>
              <a:avLst/>
              <a:gdLst/>
              <a:ahLst/>
              <a:cxnLst/>
              <a:rect l="l" t="t" r="r" b="b"/>
              <a:pathLst>
                <a:path w="101571" h="73986">
                  <a:moveTo>
                    <a:pt x="0" y="0"/>
                  </a:moveTo>
                  <a:lnTo>
                    <a:pt x="101571" y="0"/>
                  </a:lnTo>
                  <a:lnTo>
                    <a:pt x="101571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57150"/>
              <a:ext cx="101571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322813" y="5367873"/>
            <a:ext cx="174056" cy="206447"/>
            <a:chOff x="0" y="0"/>
            <a:chExt cx="62378" cy="73986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62378" cy="73986"/>
            </a:xfrm>
            <a:custGeom>
              <a:avLst/>
              <a:gdLst/>
              <a:ahLst/>
              <a:cxnLst/>
              <a:rect l="l" t="t" r="r" b="b"/>
              <a:pathLst>
                <a:path w="62378" h="73986">
                  <a:moveTo>
                    <a:pt x="0" y="0"/>
                  </a:moveTo>
                  <a:lnTo>
                    <a:pt x="62378" y="0"/>
                  </a:lnTo>
                  <a:lnTo>
                    <a:pt x="62378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006F9E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57150"/>
              <a:ext cx="62378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3119400" y="5650521"/>
            <a:ext cx="523019" cy="206447"/>
            <a:chOff x="0" y="0"/>
            <a:chExt cx="187438" cy="7398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87438" cy="73986"/>
            </a:xfrm>
            <a:custGeom>
              <a:avLst/>
              <a:gdLst/>
              <a:ahLst/>
              <a:cxnLst/>
              <a:rect l="l" t="t" r="r" b="b"/>
              <a:pathLst>
                <a:path w="187438" h="73986">
                  <a:moveTo>
                    <a:pt x="0" y="0"/>
                  </a:moveTo>
                  <a:lnTo>
                    <a:pt x="187438" y="0"/>
                  </a:lnTo>
                  <a:lnTo>
                    <a:pt x="187438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57150"/>
              <a:ext cx="187438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082530" y="5650521"/>
            <a:ext cx="47625" cy="206447"/>
            <a:chOff x="0" y="0"/>
            <a:chExt cx="17068" cy="73986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7068" cy="73986"/>
            </a:xfrm>
            <a:custGeom>
              <a:avLst/>
              <a:gdLst/>
              <a:ahLst/>
              <a:cxnLst/>
              <a:rect l="l" t="t" r="r" b="b"/>
              <a:pathLst>
                <a:path w="17068" h="73986">
                  <a:moveTo>
                    <a:pt x="0" y="0"/>
                  </a:moveTo>
                  <a:lnTo>
                    <a:pt x="17068" y="0"/>
                  </a:lnTo>
                  <a:lnTo>
                    <a:pt x="17068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57150"/>
              <a:ext cx="17068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7322813" y="5650521"/>
            <a:ext cx="561464" cy="206447"/>
            <a:chOff x="0" y="0"/>
            <a:chExt cx="201216" cy="73986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01216" cy="73986"/>
            </a:xfrm>
            <a:custGeom>
              <a:avLst/>
              <a:gdLst/>
              <a:ahLst/>
              <a:cxnLst/>
              <a:rect l="l" t="t" r="r" b="b"/>
              <a:pathLst>
                <a:path w="201216" h="73986">
                  <a:moveTo>
                    <a:pt x="0" y="0"/>
                  </a:moveTo>
                  <a:lnTo>
                    <a:pt x="201216" y="0"/>
                  </a:lnTo>
                  <a:lnTo>
                    <a:pt x="201216" y="73986"/>
                  </a:lnTo>
                  <a:lnTo>
                    <a:pt x="0" y="73986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57150"/>
              <a:ext cx="201216" cy="131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79" name="AutoShape 79"/>
          <p:cNvSpPr/>
          <p:nvPr/>
        </p:nvSpPr>
        <p:spPr>
          <a:xfrm flipV="1">
            <a:off x="3119400" y="3910152"/>
            <a:ext cx="0" cy="1996050"/>
          </a:xfrm>
          <a:prstGeom prst="line">
            <a:avLst/>
          </a:prstGeom>
          <a:ln w="9525" cap="flat">
            <a:solidFill>
              <a:srgbClr val="E7E7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0" name="AutoShape 80"/>
          <p:cNvSpPr/>
          <p:nvPr/>
        </p:nvSpPr>
        <p:spPr>
          <a:xfrm flipV="1">
            <a:off x="7322813" y="3910152"/>
            <a:ext cx="0" cy="1996050"/>
          </a:xfrm>
          <a:prstGeom prst="line">
            <a:avLst/>
          </a:prstGeom>
          <a:ln w="9525" cap="flat">
            <a:solidFill>
              <a:srgbClr val="E7E7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1" name="AutoShape 81"/>
          <p:cNvSpPr/>
          <p:nvPr/>
        </p:nvSpPr>
        <p:spPr>
          <a:xfrm flipV="1">
            <a:off x="6087292" y="3910152"/>
            <a:ext cx="0" cy="1996050"/>
          </a:xfrm>
          <a:prstGeom prst="line">
            <a:avLst/>
          </a:prstGeom>
          <a:ln w="9525" cap="flat">
            <a:solidFill>
              <a:srgbClr val="E7E7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2" name="TextBox 82"/>
          <p:cNvSpPr txBox="1"/>
          <p:nvPr/>
        </p:nvSpPr>
        <p:spPr>
          <a:xfrm>
            <a:off x="3025958" y="393950"/>
            <a:ext cx="212715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Netherlands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489696" y="393950"/>
            <a:ext cx="473506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Circular Economy for Plastics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489696" y="773807"/>
            <a:ext cx="473506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499" spc="-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for 2024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48683" y="1816646"/>
            <a:ext cx="4714429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Plasticproducten conversie, handel en nationale consumptie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412311" y="2730411"/>
            <a:ext cx="1549983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Plastics </a:t>
            </a: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CONVERSIE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463466" y="2730411"/>
            <a:ext cx="1693233" cy="20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Plastics</a:t>
            </a:r>
            <a:r>
              <a:rPr lang="en-US" sz="119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 CONSUMPTIE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251395" y="2978061"/>
            <a:ext cx="1710900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(door converters)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463467" y="2978061"/>
            <a:ext cx="1752451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(door eindgebruikers)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48683" y="2003336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97878" y="7261429"/>
            <a:ext cx="10121156" cy="8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Extra- en intra-EU27+3-handel.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85422" y="7261429"/>
            <a:ext cx="112456" cy="8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1.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285421" y="7158183"/>
            <a:ext cx="2198771" cy="98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"/>
              </a:lnSpc>
            </a:pP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bovenstaande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gegevens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zijn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afgeronde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schattingen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992167" y="3978312"/>
            <a:ext cx="927646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16ABD3"/>
                </a:solidFill>
                <a:latin typeface="Poppins Bold"/>
                <a:ea typeface="Poppins Bold"/>
                <a:cs typeface="Poppins Bold"/>
                <a:sym typeface="Poppins Bold"/>
              </a:rPr>
              <a:t>Verpakkingen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568049" y="3978312"/>
            <a:ext cx="394246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886 kt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270134" y="3978312"/>
            <a:ext cx="393948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569 kt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321714" y="3978312"/>
            <a:ext cx="375179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-36%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153109" y="3718277"/>
            <a:ext cx="963995" cy="13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"/>
              </a:lnSpc>
            </a:pPr>
            <a:r>
              <a:rPr lang="en-US" sz="800" b="1">
                <a:solidFill>
                  <a:srgbClr val="CAC9C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NETTO EXPORT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737628" y="3186277"/>
            <a:ext cx="823025" cy="13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3"/>
              </a:lnSpc>
            </a:pPr>
            <a:r>
              <a:rPr lang="en-US" sz="900" b="1">
                <a:solidFill>
                  <a:srgbClr val="CAC9C8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Export/Import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6560653" y="3186277"/>
            <a:ext cx="54433" cy="7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"/>
              </a:lnSpc>
            </a:pPr>
            <a:r>
              <a:rPr lang="en-US" sz="500" b="1">
                <a:solidFill>
                  <a:srgbClr val="CAC9C8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087292" y="3718277"/>
            <a:ext cx="1124715" cy="13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"/>
              </a:lnSpc>
            </a:pPr>
            <a:r>
              <a:rPr lang="en-US" sz="800" b="1">
                <a:solidFill>
                  <a:srgbClr val="CAC9C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NETTO IMPORT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146056" y="4553622"/>
            <a:ext cx="773757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Automotive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3380910" y="4553622"/>
            <a:ext cx="360352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132 kt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632751" y="4553623"/>
            <a:ext cx="388144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174 kt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6477689" y="4553623"/>
            <a:ext cx="393011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+32%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726063" y="5128933"/>
            <a:ext cx="1193750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Land- &amp; Tuinbouw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338849" y="5128933"/>
            <a:ext cx="349745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102 kt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542155" y="5128933"/>
            <a:ext cx="326783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117 kt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322972" y="5128933"/>
            <a:ext cx="333513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+15%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634980" y="4264062"/>
            <a:ext cx="1284833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754393"/>
                </a:solidFill>
                <a:latin typeface="Poppins Bold"/>
                <a:ea typeface="Poppins Bold"/>
                <a:cs typeface="Poppins Bold"/>
                <a:sym typeface="Poppins Bold"/>
              </a:rPr>
              <a:t>Bouw &amp; Constructie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4052583" y="4264062"/>
            <a:ext cx="394395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565 kt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247094" y="4264062"/>
            <a:ext cx="394097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555 kt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724106" y="4264062"/>
            <a:ext cx="265551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-2%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389562" y="4839373"/>
            <a:ext cx="1530251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C67BB1"/>
                </a:solidFill>
                <a:latin typeface="Poppins Bold"/>
                <a:ea typeface="Poppins Bold"/>
                <a:cs typeface="Poppins Bold"/>
                <a:sym typeface="Poppins Bold"/>
              </a:rPr>
              <a:t>Elektrisch &amp; Elektronica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3362211" y="4839373"/>
            <a:ext cx="326384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113 kt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7618356" y="4839374"/>
            <a:ext cx="370786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145 kt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6442148" y="4839374"/>
            <a:ext cx="393010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+28%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937274" y="5414683"/>
            <a:ext cx="1982539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006F9E"/>
                </a:solidFill>
                <a:latin typeface="Poppins Bold"/>
                <a:ea typeface="Poppins Bold"/>
                <a:cs typeface="Poppins Bold"/>
                <a:sym typeface="Poppins Bold"/>
              </a:rPr>
              <a:t>Huishoudelijk, vrije tijd &amp; sport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3318568" y="5414683"/>
            <a:ext cx="349745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88 kt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554018" y="5414684"/>
            <a:ext cx="326783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113 kt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442148" y="5414684"/>
            <a:ext cx="393010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+28%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2484193" y="5680402"/>
            <a:ext cx="435620" cy="14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9"/>
              </a:lnSpc>
            </a:pPr>
            <a:r>
              <a:rPr lang="en-US" sz="999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Overig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707290" y="5680403"/>
            <a:ext cx="394395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343 kt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7933275" y="5680402"/>
            <a:ext cx="461397" cy="151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358 kt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6196830" y="5680403"/>
            <a:ext cx="292834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69"/>
              </a:lnSpc>
            </a:pPr>
            <a:r>
              <a:rPr lang="en-US" sz="999" b="1">
                <a:solidFill>
                  <a:srgbClr val="66666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+4%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438819" y="3617241"/>
            <a:ext cx="882391" cy="29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2"/>
              </a:lnSpc>
            </a:pPr>
            <a:r>
              <a:rPr lang="en-US" sz="2192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2,231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7703104" y="3617241"/>
            <a:ext cx="882391" cy="29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2"/>
              </a:lnSpc>
            </a:pPr>
            <a:r>
              <a:rPr lang="en-US" sz="2192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2,032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4321211" y="3711321"/>
            <a:ext cx="187749" cy="16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"/>
              </a:lnSpc>
            </a:pPr>
            <a:r>
              <a:rPr lang="en-US" sz="1195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8585496" y="3711321"/>
            <a:ext cx="187749" cy="16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"/>
              </a:lnSpc>
            </a:pPr>
            <a:r>
              <a:rPr lang="en-US" sz="1195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grpSp>
        <p:nvGrpSpPr>
          <p:cNvPr id="130" name="Group 130"/>
          <p:cNvGrpSpPr/>
          <p:nvPr/>
        </p:nvGrpSpPr>
        <p:grpSpPr>
          <a:xfrm rot="-5400000">
            <a:off x="5492738" y="3195542"/>
            <a:ext cx="145603" cy="127072"/>
            <a:chOff x="0" y="0"/>
            <a:chExt cx="698500" cy="6096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453568" y="3414307"/>
            <a:ext cx="145603" cy="127072"/>
            <a:chOff x="0" y="0"/>
            <a:chExt cx="698500" cy="60960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-418954" y="-761642"/>
            <a:ext cx="11754820" cy="2130613"/>
            <a:chOff x="0" y="0"/>
            <a:chExt cx="15673093" cy="2840817"/>
          </a:xfrm>
        </p:grpSpPr>
        <p:grpSp>
          <p:nvGrpSpPr>
            <p:cNvPr id="137" name="Group 137"/>
            <p:cNvGrpSpPr/>
            <p:nvPr/>
          </p:nvGrpSpPr>
          <p:grpSpPr>
            <a:xfrm>
              <a:off x="0" y="0"/>
              <a:ext cx="15673093" cy="2840817"/>
              <a:chOff x="0" y="0"/>
              <a:chExt cx="4212662" cy="763564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4212662" cy="763564"/>
              </a:xfrm>
              <a:custGeom>
                <a:avLst/>
                <a:gdLst/>
                <a:ahLst/>
                <a:cxnLst/>
                <a:rect l="l" t="t" r="r" b="b"/>
                <a:pathLst>
                  <a:path w="4212662" h="763564">
                    <a:moveTo>
                      <a:pt x="46103" y="0"/>
                    </a:moveTo>
                    <a:lnTo>
                      <a:pt x="4166559" y="0"/>
                    </a:lnTo>
                    <a:cubicBezTo>
                      <a:pt x="4192021" y="0"/>
                      <a:pt x="4212662" y="20641"/>
                      <a:pt x="4212662" y="46103"/>
                    </a:cubicBezTo>
                    <a:lnTo>
                      <a:pt x="4212662" y="717460"/>
                    </a:lnTo>
                    <a:cubicBezTo>
                      <a:pt x="4212662" y="742922"/>
                      <a:pt x="4192021" y="763564"/>
                      <a:pt x="4166559" y="763564"/>
                    </a:cubicBezTo>
                    <a:lnTo>
                      <a:pt x="46103" y="763564"/>
                    </a:lnTo>
                    <a:cubicBezTo>
                      <a:pt x="20641" y="763564"/>
                      <a:pt x="0" y="742922"/>
                      <a:pt x="0" y="717460"/>
                    </a:cubicBezTo>
                    <a:lnTo>
                      <a:pt x="0" y="46103"/>
                    </a:lnTo>
                    <a:cubicBezTo>
                      <a:pt x="0" y="20641"/>
                      <a:pt x="20641" y="0"/>
                      <a:pt x="46103" y="0"/>
                    </a:cubicBezTo>
                    <a:close/>
                  </a:path>
                </a:pathLst>
              </a:custGeom>
              <a:solidFill>
                <a:srgbClr val="F95A3C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>
                <a:off x="0" y="-57150"/>
                <a:ext cx="4212662" cy="820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140" name="Freeform 140"/>
            <p:cNvSpPr/>
            <p:nvPr/>
          </p:nvSpPr>
          <p:spPr>
            <a:xfrm>
              <a:off x="883978" y="1529891"/>
              <a:ext cx="2185348" cy="875669"/>
            </a:xfrm>
            <a:custGeom>
              <a:avLst/>
              <a:gdLst/>
              <a:ahLst/>
              <a:cxnLst/>
              <a:rect l="l" t="t" r="r" b="b"/>
              <a:pathLst>
                <a:path w="2185348" h="875669">
                  <a:moveTo>
                    <a:pt x="0" y="0"/>
                  </a:moveTo>
                  <a:lnTo>
                    <a:pt x="2185348" y="0"/>
                  </a:lnTo>
                  <a:lnTo>
                    <a:pt x="2185348" y="875668"/>
                  </a:lnTo>
                  <a:lnTo>
                    <a:pt x="0" y="875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41" name="AutoShape 141"/>
            <p:cNvSpPr/>
            <p:nvPr/>
          </p:nvSpPr>
          <p:spPr>
            <a:xfrm flipH="1">
              <a:off x="6716487" y="2112243"/>
              <a:ext cx="6350" cy="49530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4217703" y="2074143"/>
              <a:ext cx="232982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Nederland</a:t>
              </a:r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4217703" y="1466129"/>
              <a:ext cx="9567706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 Circulaire Economie voor Plastics</a:t>
              </a:r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7006350" y="2076556"/>
              <a:ext cx="6313414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4"/>
                </a:lnSpc>
              </a:pPr>
              <a:r>
                <a:rPr lang="en-US" sz="2499" spc="-5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2024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83" y="451297"/>
            <a:ext cx="1639011" cy="656752"/>
          </a:xfrm>
          <a:custGeom>
            <a:avLst/>
            <a:gdLst/>
            <a:ahLst/>
            <a:cxnLst/>
            <a:rect l="l" t="t" r="r" b="b"/>
            <a:pathLst>
              <a:path w="1639011" h="656752">
                <a:moveTo>
                  <a:pt x="0" y="0"/>
                </a:moveTo>
                <a:lnTo>
                  <a:pt x="1639011" y="0"/>
                </a:lnTo>
                <a:lnTo>
                  <a:pt x="1639011" y="656751"/>
                </a:lnTo>
                <a:lnTo>
                  <a:pt x="0" y="65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AutoShape 3"/>
          <p:cNvSpPr/>
          <p:nvPr/>
        </p:nvSpPr>
        <p:spPr>
          <a:xfrm>
            <a:off x="5259505" y="500815"/>
            <a:ext cx="0" cy="60723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4" name="Group 4"/>
          <p:cNvGrpSpPr/>
          <p:nvPr/>
        </p:nvGrpSpPr>
        <p:grpSpPr>
          <a:xfrm>
            <a:off x="3309834" y="2332225"/>
            <a:ext cx="1732696" cy="939600"/>
            <a:chOff x="0" y="0"/>
            <a:chExt cx="620959" cy="3367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959" cy="336731"/>
            </a:xfrm>
            <a:custGeom>
              <a:avLst/>
              <a:gdLst/>
              <a:ahLst/>
              <a:cxnLst/>
              <a:rect l="l" t="t" r="r" b="b"/>
              <a:pathLst>
                <a:path w="620959" h="336731">
                  <a:moveTo>
                    <a:pt x="62554" y="0"/>
                  </a:moveTo>
                  <a:lnTo>
                    <a:pt x="558405" y="0"/>
                  </a:lnTo>
                  <a:cubicBezTo>
                    <a:pt x="592953" y="0"/>
                    <a:pt x="620959" y="28006"/>
                    <a:pt x="620959" y="62554"/>
                  </a:cubicBezTo>
                  <a:lnTo>
                    <a:pt x="620959" y="274178"/>
                  </a:lnTo>
                  <a:cubicBezTo>
                    <a:pt x="620959" y="308725"/>
                    <a:pt x="592953" y="336731"/>
                    <a:pt x="558405" y="336731"/>
                  </a:cubicBezTo>
                  <a:lnTo>
                    <a:pt x="62554" y="336731"/>
                  </a:lnTo>
                  <a:cubicBezTo>
                    <a:pt x="28006" y="336731"/>
                    <a:pt x="0" y="308725"/>
                    <a:pt x="0" y="274178"/>
                  </a:cubicBezTo>
                  <a:lnTo>
                    <a:pt x="0" y="62554"/>
                  </a:lnTo>
                  <a:cubicBezTo>
                    <a:pt x="0" y="28006"/>
                    <a:pt x="28006" y="0"/>
                    <a:pt x="62554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620959" cy="393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5713" y="4018551"/>
            <a:ext cx="750661" cy="404906"/>
            <a:chOff x="0" y="0"/>
            <a:chExt cx="269009" cy="1451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9009" cy="145117"/>
            </a:xfrm>
            <a:custGeom>
              <a:avLst/>
              <a:gdLst/>
              <a:ahLst/>
              <a:cxnLst/>
              <a:rect l="l" t="t" r="r" b="b"/>
              <a:pathLst>
                <a:path w="269009" h="145117">
                  <a:moveTo>
                    <a:pt x="269009" y="72559"/>
                  </a:moveTo>
                  <a:lnTo>
                    <a:pt x="269009" y="72559"/>
                  </a:lnTo>
                  <a:cubicBezTo>
                    <a:pt x="269009" y="91802"/>
                    <a:pt x="261364" y="110258"/>
                    <a:pt x="247757" y="123865"/>
                  </a:cubicBezTo>
                  <a:cubicBezTo>
                    <a:pt x="234149" y="137473"/>
                    <a:pt x="215694" y="145117"/>
                    <a:pt x="196450" y="145117"/>
                  </a:cubicBezTo>
                  <a:lnTo>
                    <a:pt x="72559" y="145117"/>
                  </a:lnTo>
                  <a:cubicBezTo>
                    <a:pt x="53315" y="145117"/>
                    <a:pt x="34859" y="137473"/>
                    <a:pt x="21252" y="123865"/>
                  </a:cubicBezTo>
                  <a:cubicBezTo>
                    <a:pt x="7645" y="110258"/>
                    <a:pt x="0" y="91802"/>
                    <a:pt x="0" y="72559"/>
                  </a:cubicBezTo>
                  <a:lnTo>
                    <a:pt x="0" y="72559"/>
                  </a:lnTo>
                  <a:cubicBezTo>
                    <a:pt x="0" y="53315"/>
                    <a:pt x="7645" y="34859"/>
                    <a:pt x="21252" y="21252"/>
                  </a:cubicBezTo>
                  <a:cubicBezTo>
                    <a:pt x="34859" y="7645"/>
                    <a:pt x="53315" y="0"/>
                    <a:pt x="72559" y="0"/>
                  </a:cubicBezTo>
                  <a:lnTo>
                    <a:pt x="196450" y="0"/>
                  </a:lnTo>
                  <a:cubicBezTo>
                    <a:pt x="215694" y="0"/>
                    <a:pt x="234149" y="7645"/>
                    <a:pt x="247757" y="21252"/>
                  </a:cubicBezTo>
                  <a:cubicBezTo>
                    <a:pt x="261364" y="34859"/>
                    <a:pt x="269009" y="53315"/>
                    <a:pt x="269009" y="725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69009" cy="20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44328" y="4018551"/>
            <a:ext cx="750661" cy="404906"/>
            <a:chOff x="0" y="0"/>
            <a:chExt cx="269009" cy="1451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9009" cy="145117"/>
            </a:xfrm>
            <a:custGeom>
              <a:avLst/>
              <a:gdLst/>
              <a:ahLst/>
              <a:cxnLst/>
              <a:rect l="l" t="t" r="r" b="b"/>
              <a:pathLst>
                <a:path w="269009" h="145117">
                  <a:moveTo>
                    <a:pt x="269009" y="72559"/>
                  </a:moveTo>
                  <a:lnTo>
                    <a:pt x="269009" y="72559"/>
                  </a:lnTo>
                  <a:cubicBezTo>
                    <a:pt x="269009" y="91802"/>
                    <a:pt x="261364" y="110258"/>
                    <a:pt x="247757" y="123865"/>
                  </a:cubicBezTo>
                  <a:cubicBezTo>
                    <a:pt x="234149" y="137473"/>
                    <a:pt x="215694" y="145117"/>
                    <a:pt x="196450" y="145117"/>
                  </a:cubicBezTo>
                  <a:lnTo>
                    <a:pt x="72559" y="145117"/>
                  </a:lnTo>
                  <a:cubicBezTo>
                    <a:pt x="53315" y="145117"/>
                    <a:pt x="34859" y="137473"/>
                    <a:pt x="21252" y="123865"/>
                  </a:cubicBezTo>
                  <a:cubicBezTo>
                    <a:pt x="7645" y="110258"/>
                    <a:pt x="0" y="91802"/>
                    <a:pt x="0" y="72559"/>
                  </a:cubicBezTo>
                  <a:lnTo>
                    <a:pt x="0" y="72559"/>
                  </a:lnTo>
                  <a:cubicBezTo>
                    <a:pt x="0" y="53315"/>
                    <a:pt x="7645" y="34859"/>
                    <a:pt x="21252" y="21252"/>
                  </a:cubicBezTo>
                  <a:cubicBezTo>
                    <a:pt x="34859" y="7645"/>
                    <a:pt x="53315" y="0"/>
                    <a:pt x="72559" y="0"/>
                  </a:cubicBezTo>
                  <a:lnTo>
                    <a:pt x="196450" y="0"/>
                  </a:lnTo>
                  <a:cubicBezTo>
                    <a:pt x="215694" y="0"/>
                    <a:pt x="234149" y="7645"/>
                    <a:pt x="247757" y="21252"/>
                  </a:cubicBezTo>
                  <a:cubicBezTo>
                    <a:pt x="261364" y="34859"/>
                    <a:pt x="269009" y="53315"/>
                    <a:pt x="269009" y="725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69009" cy="20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5713" y="4286631"/>
            <a:ext cx="1809842" cy="2338483"/>
            <a:chOff x="0" y="0"/>
            <a:chExt cx="648579" cy="8381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8579" cy="838105"/>
            </a:xfrm>
            <a:custGeom>
              <a:avLst/>
              <a:gdLst/>
              <a:ahLst/>
              <a:cxnLst/>
              <a:rect l="l" t="t" r="r" b="b"/>
              <a:pathLst>
                <a:path w="648579" h="838105">
                  <a:moveTo>
                    <a:pt x="648579" y="34221"/>
                  </a:moveTo>
                  <a:lnTo>
                    <a:pt x="648579" y="803884"/>
                  </a:lnTo>
                  <a:cubicBezTo>
                    <a:pt x="648579" y="822784"/>
                    <a:pt x="633258" y="838105"/>
                    <a:pt x="614358" y="838105"/>
                  </a:cubicBezTo>
                  <a:lnTo>
                    <a:pt x="34221" y="838105"/>
                  </a:lnTo>
                  <a:cubicBezTo>
                    <a:pt x="15321" y="838105"/>
                    <a:pt x="0" y="822784"/>
                    <a:pt x="0" y="803884"/>
                  </a:cubicBezTo>
                  <a:lnTo>
                    <a:pt x="0" y="34221"/>
                  </a:lnTo>
                  <a:cubicBezTo>
                    <a:pt x="0" y="15321"/>
                    <a:pt x="15321" y="0"/>
                    <a:pt x="34221" y="0"/>
                  </a:cubicBezTo>
                  <a:lnTo>
                    <a:pt x="614358" y="0"/>
                  </a:lnTo>
                  <a:cubicBezTo>
                    <a:pt x="633258" y="0"/>
                    <a:pt x="648579" y="15321"/>
                    <a:pt x="648579" y="342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48579" cy="895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85147" y="4286631"/>
            <a:ext cx="1809842" cy="2338483"/>
            <a:chOff x="0" y="0"/>
            <a:chExt cx="648579" cy="83810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8579" cy="838105"/>
            </a:xfrm>
            <a:custGeom>
              <a:avLst/>
              <a:gdLst/>
              <a:ahLst/>
              <a:cxnLst/>
              <a:rect l="l" t="t" r="r" b="b"/>
              <a:pathLst>
                <a:path w="648579" h="838105">
                  <a:moveTo>
                    <a:pt x="648579" y="34221"/>
                  </a:moveTo>
                  <a:lnTo>
                    <a:pt x="648579" y="803884"/>
                  </a:lnTo>
                  <a:cubicBezTo>
                    <a:pt x="648579" y="822784"/>
                    <a:pt x="633258" y="838105"/>
                    <a:pt x="614358" y="838105"/>
                  </a:cubicBezTo>
                  <a:lnTo>
                    <a:pt x="34221" y="838105"/>
                  </a:lnTo>
                  <a:cubicBezTo>
                    <a:pt x="15321" y="838105"/>
                    <a:pt x="0" y="822784"/>
                    <a:pt x="0" y="803884"/>
                  </a:cubicBezTo>
                  <a:lnTo>
                    <a:pt x="0" y="34221"/>
                  </a:lnTo>
                  <a:cubicBezTo>
                    <a:pt x="0" y="15321"/>
                    <a:pt x="15321" y="0"/>
                    <a:pt x="34221" y="0"/>
                  </a:cubicBezTo>
                  <a:lnTo>
                    <a:pt x="614358" y="0"/>
                  </a:lnTo>
                  <a:cubicBezTo>
                    <a:pt x="633258" y="0"/>
                    <a:pt x="648579" y="15321"/>
                    <a:pt x="648579" y="342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48579" cy="895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89709" y="4913118"/>
            <a:ext cx="629699" cy="1545663"/>
            <a:chOff x="0" y="0"/>
            <a:chExt cx="225670" cy="5539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5670" cy="553931"/>
            </a:xfrm>
            <a:custGeom>
              <a:avLst/>
              <a:gdLst/>
              <a:ahLst/>
              <a:cxnLst/>
              <a:rect l="l" t="t" r="r" b="b"/>
              <a:pathLst>
                <a:path w="225670" h="553931">
                  <a:moveTo>
                    <a:pt x="0" y="0"/>
                  </a:moveTo>
                  <a:lnTo>
                    <a:pt x="225670" y="0"/>
                  </a:lnTo>
                  <a:lnTo>
                    <a:pt x="225670" y="553931"/>
                  </a:lnTo>
                  <a:lnTo>
                    <a:pt x="0" y="553931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25670" cy="611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74620" y="5732269"/>
            <a:ext cx="629699" cy="774138"/>
            <a:chOff x="0" y="0"/>
            <a:chExt cx="225670" cy="277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5670" cy="277433"/>
            </a:xfrm>
            <a:custGeom>
              <a:avLst/>
              <a:gdLst/>
              <a:ahLst/>
              <a:cxnLst/>
              <a:rect l="l" t="t" r="r" b="b"/>
              <a:pathLst>
                <a:path w="225670" h="277433">
                  <a:moveTo>
                    <a:pt x="0" y="0"/>
                  </a:moveTo>
                  <a:lnTo>
                    <a:pt x="225670" y="0"/>
                  </a:lnTo>
                  <a:lnTo>
                    <a:pt x="225670" y="277433"/>
                  </a:lnTo>
                  <a:lnTo>
                    <a:pt x="0" y="277433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25670" cy="33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89709" y="4665468"/>
            <a:ext cx="629699" cy="214067"/>
            <a:chOff x="0" y="0"/>
            <a:chExt cx="225670" cy="7671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5670" cy="76717"/>
            </a:xfrm>
            <a:custGeom>
              <a:avLst/>
              <a:gdLst/>
              <a:ahLst/>
              <a:cxnLst/>
              <a:rect l="l" t="t" r="r" b="b"/>
              <a:pathLst>
                <a:path w="225670" h="76717">
                  <a:moveTo>
                    <a:pt x="0" y="0"/>
                  </a:moveTo>
                  <a:lnTo>
                    <a:pt x="225670" y="0"/>
                  </a:lnTo>
                  <a:lnTo>
                    <a:pt x="225670" y="76717"/>
                  </a:lnTo>
                  <a:lnTo>
                    <a:pt x="0" y="76717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25670" cy="13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74620" y="4665468"/>
            <a:ext cx="629699" cy="1035123"/>
            <a:chOff x="0" y="0"/>
            <a:chExt cx="225670" cy="37096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5670" cy="370965"/>
            </a:xfrm>
            <a:custGeom>
              <a:avLst/>
              <a:gdLst/>
              <a:ahLst/>
              <a:cxnLst/>
              <a:rect l="l" t="t" r="r" b="b"/>
              <a:pathLst>
                <a:path w="225670" h="370965">
                  <a:moveTo>
                    <a:pt x="0" y="0"/>
                  </a:moveTo>
                  <a:lnTo>
                    <a:pt x="225670" y="0"/>
                  </a:lnTo>
                  <a:lnTo>
                    <a:pt x="225670" y="370965"/>
                  </a:lnTo>
                  <a:lnTo>
                    <a:pt x="0" y="370965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25670" cy="428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1789709" y="6506407"/>
            <a:ext cx="629699" cy="0"/>
          </a:xfrm>
          <a:prstGeom prst="line">
            <a:avLst/>
          </a:prstGeom>
          <a:ln w="9525" cap="flat">
            <a:solidFill>
              <a:srgbClr val="F95A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32" name="Group 32"/>
          <p:cNvGrpSpPr/>
          <p:nvPr/>
        </p:nvGrpSpPr>
        <p:grpSpPr>
          <a:xfrm>
            <a:off x="1934489" y="6458782"/>
            <a:ext cx="340138" cy="104775"/>
            <a:chOff x="0" y="0"/>
            <a:chExt cx="121898" cy="3754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1898" cy="37549"/>
            </a:xfrm>
            <a:custGeom>
              <a:avLst/>
              <a:gdLst/>
              <a:ahLst/>
              <a:cxnLst/>
              <a:rect l="l" t="t" r="r" b="b"/>
              <a:pathLst>
                <a:path w="121898" h="37549">
                  <a:moveTo>
                    <a:pt x="0" y="0"/>
                  </a:moveTo>
                  <a:lnTo>
                    <a:pt x="121898" y="0"/>
                  </a:lnTo>
                  <a:lnTo>
                    <a:pt x="121898" y="37549"/>
                  </a:lnTo>
                  <a:lnTo>
                    <a:pt x="0" y="37549"/>
                  </a:ln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21898" cy="94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61074" y="4170951"/>
            <a:ext cx="754471" cy="366806"/>
            <a:chOff x="0" y="0"/>
            <a:chExt cx="270374" cy="13146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70374" cy="131462"/>
            </a:xfrm>
            <a:custGeom>
              <a:avLst/>
              <a:gdLst/>
              <a:ahLst/>
              <a:cxnLst/>
              <a:rect l="l" t="t" r="r" b="b"/>
              <a:pathLst>
                <a:path w="270374" h="131462">
                  <a:moveTo>
                    <a:pt x="270374" y="65731"/>
                  </a:moveTo>
                  <a:lnTo>
                    <a:pt x="270374" y="65731"/>
                  </a:lnTo>
                  <a:cubicBezTo>
                    <a:pt x="270374" y="102033"/>
                    <a:pt x="240945" y="131462"/>
                    <a:pt x="204643" y="131462"/>
                  </a:cubicBezTo>
                  <a:lnTo>
                    <a:pt x="65731" y="131462"/>
                  </a:lnTo>
                  <a:cubicBezTo>
                    <a:pt x="29429" y="131462"/>
                    <a:pt x="0" y="102033"/>
                    <a:pt x="0" y="65731"/>
                  </a:cubicBezTo>
                  <a:lnTo>
                    <a:pt x="0" y="65731"/>
                  </a:lnTo>
                  <a:cubicBezTo>
                    <a:pt x="0" y="29429"/>
                    <a:pt x="29429" y="0"/>
                    <a:pt x="65731" y="0"/>
                  </a:cubicBezTo>
                  <a:lnTo>
                    <a:pt x="204643" y="0"/>
                  </a:lnTo>
                  <a:cubicBezTo>
                    <a:pt x="240945" y="0"/>
                    <a:pt x="270374" y="29429"/>
                    <a:pt x="270374" y="6573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270374" cy="188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159613" y="3285302"/>
            <a:ext cx="1073186" cy="421177"/>
            <a:chOff x="0" y="0"/>
            <a:chExt cx="384589" cy="15094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84589" cy="150948"/>
            </a:xfrm>
            <a:custGeom>
              <a:avLst/>
              <a:gdLst/>
              <a:ahLst/>
              <a:cxnLst/>
              <a:rect l="l" t="t" r="r" b="b"/>
              <a:pathLst>
                <a:path w="384589" h="150948">
                  <a:moveTo>
                    <a:pt x="384589" y="64926"/>
                  </a:moveTo>
                  <a:lnTo>
                    <a:pt x="384589" y="86023"/>
                  </a:lnTo>
                  <a:cubicBezTo>
                    <a:pt x="384589" y="103242"/>
                    <a:pt x="377749" y="119756"/>
                    <a:pt x="365573" y="131932"/>
                  </a:cubicBezTo>
                  <a:cubicBezTo>
                    <a:pt x="353397" y="144108"/>
                    <a:pt x="336883" y="150948"/>
                    <a:pt x="319664" y="150948"/>
                  </a:cubicBezTo>
                  <a:lnTo>
                    <a:pt x="64926" y="150948"/>
                  </a:lnTo>
                  <a:cubicBezTo>
                    <a:pt x="47706" y="150948"/>
                    <a:pt x="31192" y="144108"/>
                    <a:pt x="19016" y="131932"/>
                  </a:cubicBezTo>
                  <a:cubicBezTo>
                    <a:pt x="6840" y="119756"/>
                    <a:pt x="0" y="103242"/>
                    <a:pt x="0" y="86023"/>
                  </a:cubicBezTo>
                  <a:lnTo>
                    <a:pt x="0" y="64926"/>
                  </a:lnTo>
                  <a:cubicBezTo>
                    <a:pt x="0" y="47706"/>
                    <a:pt x="6840" y="31192"/>
                    <a:pt x="19016" y="19016"/>
                  </a:cubicBezTo>
                  <a:cubicBezTo>
                    <a:pt x="31192" y="6840"/>
                    <a:pt x="47706" y="0"/>
                    <a:pt x="64926" y="0"/>
                  </a:cubicBezTo>
                  <a:lnTo>
                    <a:pt x="319664" y="0"/>
                  </a:lnTo>
                  <a:cubicBezTo>
                    <a:pt x="336883" y="0"/>
                    <a:pt x="353397" y="6840"/>
                    <a:pt x="365573" y="19016"/>
                  </a:cubicBezTo>
                  <a:cubicBezTo>
                    <a:pt x="377749" y="31192"/>
                    <a:pt x="384589" y="47706"/>
                    <a:pt x="384589" y="64926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384589" cy="208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855563" y="4170951"/>
            <a:ext cx="754471" cy="366806"/>
            <a:chOff x="0" y="0"/>
            <a:chExt cx="270374" cy="13146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70374" cy="131462"/>
            </a:xfrm>
            <a:custGeom>
              <a:avLst/>
              <a:gdLst/>
              <a:ahLst/>
              <a:cxnLst/>
              <a:rect l="l" t="t" r="r" b="b"/>
              <a:pathLst>
                <a:path w="270374" h="131462">
                  <a:moveTo>
                    <a:pt x="270374" y="65731"/>
                  </a:moveTo>
                  <a:lnTo>
                    <a:pt x="270374" y="65731"/>
                  </a:lnTo>
                  <a:cubicBezTo>
                    <a:pt x="270374" y="102033"/>
                    <a:pt x="240945" y="131462"/>
                    <a:pt x="204643" y="131462"/>
                  </a:cubicBezTo>
                  <a:lnTo>
                    <a:pt x="65731" y="131462"/>
                  </a:lnTo>
                  <a:cubicBezTo>
                    <a:pt x="29429" y="131462"/>
                    <a:pt x="0" y="102033"/>
                    <a:pt x="0" y="65731"/>
                  </a:cubicBezTo>
                  <a:lnTo>
                    <a:pt x="0" y="65731"/>
                  </a:lnTo>
                  <a:cubicBezTo>
                    <a:pt x="0" y="29429"/>
                    <a:pt x="29429" y="0"/>
                    <a:pt x="65731" y="0"/>
                  </a:cubicBezTo>
                  <a:lnTo>
                    <a:pt x="204643" y="0"/>
                  </a:lnTo>
                  <a:cubicBezTo>
                    <a:pt x="240945" y="0"/>
                    <a:pt x="270374" y="29429"/>
                    <a:pt x="270374" y="6573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270374" cy="188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44" name="AutoShape 44"/>
          <p:cNvSpPr/>
          <p:nvPr/>
        </p:nvSpPr>
        <p:spPr>
          <a:xfrm flipV="1">
            <a:off x="6086996" y="2604538"/>
            <a:ext cx="0" cy="164946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45" name="AutoShape 45"/>
          <p:cNvSpPr/>
          <p:nvPr/>
        </p:nvSpPr>
        <p:spPr>
          <a:xfrm flipV="1">
            <a:off x="7438595" y="2604538"/>
            <a:ext cx="0" cy="164946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46" name="AutoShape 46"/>
          <p:cNvSpPr/>
          <p:nvPr/>
        </p:nvSpPr>
        <p:spPr>
          <a:xfrm flipV="1">
            <a:off x="6778511" y="2604538"/>
            <a:ext cx="0" cy="164946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47" name="Group 47"/>
          <p:cNvGrpSpPr/>
          <p:nvPr/>
        </p:nvGrpSpPr>
        <p:grpSpPr>
          <a:xfrm>
            <a:off x="7958217" y="2378095"/>
            <a:ext cx="1943749" cy="2086411"/>
            <a:chOff x="0" y="0"/>
            <a:chExt cx="696596" cy="74772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96596" cy="747723"/>
            </a:xfrm>
            <a:custGeom>
              <a:avLst/>
              <a:gdLst/>
              <a:ahLst/>
              <a:cxnLst/>
              <a:rect l="l" t="t" r="r" b="b"/>
              <a:pathLst>
                <a:path w="696596" h="747723">
                  <a:moveTo>
                    <a:pt x="35847" y="0"/>
                  </a:moveTo>
                  <a:lnTo>
                    <a:pt x="660749" y="0"/>
                  </a:lnTo>
                  <a:cubicBezTo>
                    <a:pt x="680547" y="0"/>
                    <a:pt x="696596" y="16049"/>
                    <a:pt x="696596" y="35847"/>
                  </a:cubicBezTo>
                  <a:lnTo>
                    <a:pt x="696596" y="711876"/>
                  </a:lnTo>
                  <a:cubicBezTo>
                    <a:pt x="696596" y="721383"/>
                    <a:pt x="692819" y="730501"/>
                    <a:pt x="686096" y="737223"/>
                  </a:cubicBezTo>
                  <a:cubicBezTo>
                    <a:pt x="679374" y="743946"/>
                    <a:pt x="670256" y="747723"/>
                    <a:pt x="660749" y="747723"/>
                  </a:cubicBezTo>
                  <a:lnTo>
                    <a:pt x="35847" y="747723"/>
                  </a:lnTo>
                  <a:cubicBezTo>
                    <a:pt x="16049" y="747723"/>
                    <a:pt x="0" y="731673"/>
                    <a:pt x="0" y="711876"/>
                  </a:cubicBezTo>
                  <a:lnTo>
                    <a:pt x="0" y="35847"/>
                  </a:lnTo>
                  <a:cubicBezTo>
                    <a:pt x="0" y="16049"/>
                    <a:pt x="16049" y="0"/>
                    <a:pt x="35847" y="0"/>
                  </a:cubicBez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696596" cy="804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50" name="AutoShape 50"/>
          <p:cNvSpPr/>
          <p:nvPr/>
        </p:nvSpPr>
        <p:spPr>
          <a:xfrm flipV="1">
            <a:off x="8120331" y="2604538"/>
            <a:ext cx="0" cy="164946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1" name="AutoShape 51"/>
          <p:cNvSpPr/>
          <p:nvPr/>
        </p:nvSpPr>
        <p:spPr>
          <a:xfrm flipV="1">
            <a:off x="8837564" y="2604538"/>
            <a:ext cx="0" cy="164946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2" name="AutoShape 52"/>
          <p:cNvSpPr/>
          <p:nvPr/>
        </p:nvSpPr>
        <p:spPr>
          <a:xfrm flipV="1">
            <a:off x="6429897" y="2604538"/>
            <a:ext cx="0" cy="164946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3" name="AutoShape 53"/>
          <p:cNvSpPr/>
          <p:nvPr/>
        </p:nvSpPr>
        <p:spPr>
          <a:xfrm flipV="1">
            <a:off x="7779590" y="2604538"/>
            <a:ext cx="0" cy="164946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4" name="AutoShape 54"/>
          <p:cNvSpPr/>
          <p:nvPr/>
        </p:nvSpPr>
        <p:spPr>
          <a:xfrm flipV="1">
            <a:off x="7095695" y="2604538"/>
            <a:ext cx="0" cy="164946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5" name="AutoShape 55"/>
          <p:cNvSpPr/>
          <p:nvPr/>
        </p:nvSpPr>
        <p:spPr>
          <a:xfrm flipV="1">
            <a:off x="8460374" y="2604538"/>
            <a:ext cx="0" cy="164946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6" name="AutoShape 56"/>
          <p:cNvSpPr/>
          <p:nvPr/>
        </p:nvSpPr>
        <p:spPr>
          <a:xfrm flipV="1">
            <a:off x="9164272" y="2604538"/>
            <a:ext cx="0" cy="164946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7" name="AutoShape 57"/>
          <p:cNvSpPr/>
          <p:nvPr/>
        </p:nvSpPr>
        <p:spPr>
          <a:xfrm flipV="1">
            <a:off x="6086996" y="3040731"/>
            <a:ext cx="342900" cy="10096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8" name="AutoShape 58"/>
          <p:cNvSpPr/>
          <p:nvPr/>
        </p:nvSpPr>
        <p:spPr>
          <a:xfrm flipV="1">
            <a:off x="6061280" y="3836257"/>
            <a:ext cx="394333" cy="51432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9" name="AutoShape 59"/>
          <p:cNvSpPr/>
          <p:nvPr/>
        </p:nvSpPr>
        <p:spPr>
          <a:xfrm>
            <a:off x="6086996" y="3887689"/>
            <a:ext cx="368616" cy="21362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0" name="AutoShape 60"/>
          <p:cNvSpPr/>
          <p:nvPr/>
        </p:nvSpPr>
        <p:spPr>
          <a:xfrm flipV="1">
            <a:off x="6419895" y="2961868"/>
            <a:ext cx="380523" cy="7981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1" name="AutoShape 61"/>
          <p:cNvSpPr/>
          <p:nvPr/>
        </p:nvSpPr>
        <p:spPr>
          <a:xfrm flipV="1">
            <a:off x="6419895" y="3784825"/>
            <a:ext cx="380523" cy="51916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2" name="AutoShape 62"/>
          <p:cNvSpPr/>
          <p:nvPr/>
        </p:nvSpPr>
        <p:spPr>
          <a:xfrm>
            <a:off x="6404181" y="3887689"/>
            <a:ext cx="396238" cy="12178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3" name="AutoShape 63"/>
          <p:cNvSpPr/>
          <p:nvPr/>
        </p:nvSpPr>
        <p:spPr>
          <a:xfrm>
            <a:off x="6766582" y="2968639"/>
            <a:ext cx="359591" cy="19579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4" name="AutoShape 64"/>
          <p:cNvSpPr/>
          <p:nvPr/>
        </p:nvSpPr>
        <p:spPr>
          <a:xfrm flipV="1">
            <a:off x="6766582" y="3732195"/>
            <a:ext cx="359591" cy="4514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5" name="AutoShape 65"/>
          <p:cNvSpPr/>
          <p:nvPr/>
        </p:nvSpPr>
        <p:spPr>
          <a:xfrm>
            <a:off x="6748986" y="4004756"/>
            <a:ext cx="377187" cy="42654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6" name="AutoShape 66"/>
          <p:cNvSpPr/>
          <p:nvPr/>
        </p:nvSpPr>
        <p:spPr>
          <a:xfrm flipH="1">
            <a:off x="7074741" y="3040345"/>
            <a:ext cx="358510" cy="9837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7" name="AutoShape 67"/>
          <p:cNvSpPr/>
          <p:nvPr/>
        </p:nvSpPr>
        <p:spPr>
          <a:xfrm flipH="1" flipV="1">
            <a:off x="7074741" y="3740435"/>
            <a:ext cx="384807" cy="2246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8" name="AutoShape 68"/>
          <p:cNvSpPr/>
          <p:nvPr/>
        </p:nvSpPr>
        <p:spPr>
          <a:xfrm flipH="1" flipV="1">
            <a:off x="7074741" y="4030472"/>
            <a:ext cx="373844" cy="10715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9" name="AutoShape 69"/>
          <p:cNvSpPr/>
          <p:nvPr/>
        </p:nvSpPr>
        <p:spPr>
          <a:xfrm flipH="1">
            <a:off x="7430045" y="2987584"/>
            <a:ext cx="375007" cy="5153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0" name="AutoShape 70"/>
          <p:cNvSpPr/>
          <p:nvPr/>
        </p:nvSpPr>
        <p:spPr>
          <a:xfrm flipH="1">
            <a:off x="7429397" y="3732195"/>
            <a:ext cx="375655" cy="5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1" name="AutoShape 71"/>
          <p:cNvSpPr/>
          <p:nvPr/>
        </p:nvSpPr>
        <p:spPr>
          <a:xfrm flipH="1">
            <a:off x="7408116" y="4125789"/>
            <a:ext cx="381698" cy="8976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2" name="AutoShape 72"/>
          <p:cNvSpPr/>
          <p:nvPr/>
        </p:nvSpPr>
        <p:spPr>
          <a:xfrm flipH="1">
            <a:off x="7770714" y="2936151"/>
            <a:ext cx="375333" cy="56251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3" name="AutoShape 73"/>
          <p:cNvSpPr/>
          <p:nvPr/>
        </p:nvSpPr>
        <p:spPr>
          <a:xfrm flipH="1">
            <a:off x="7753620" y="3696011"/>
            <a:ext cx="392428" cy="3618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4" name="AutoShape 74"/>
          <p:cNvSpPr/>
          <p:nvPr/>
        </p:nvSpPr>
        <p:spPr>
          <a:xfrm flipH="1" flipV="1">
            <a:off x="7753620" y="4125814"/>
            <a:ext cx="380563" cy="1657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5" name="AutoShape 75"/>
          <p:cNvSpPr/>
          <p:nvPr/>
        </p:nvSpPr>
        <p:spPr>
          <a:xfrm flipH="1" flipV="1">
            <a:off x="8116722" y="2938561"/>
            <a:ext cx="364606" cy="74739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6" name="AutoShape 76"/>
          <p:cNvSpPr/>
          <p:nvPr/>
        </p:nvSpPr>
        <p:spPr>
          <a:xfrm flipH="1">
            <a:off x="8120334" y="3373434"/>
            <a:ext cx="360994" cy="324504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7" name="AutoShape 77"/>
          <p:cNvSpPr/>
          <p:nvPr/>
        </p:nvSpPr>
        <p:spPr>
          <a:xfrm flipH="1">
            <a:off x="8094615" y="4139146"/>
            <a:ext cx="386712" cy="85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8" name="AutoShape 78"/>
          <p:cNvSpPr/>
          <p:nvPr/>
        </p:nvSpPr>
        <p:spPr>
          <a:xfrm flipH="1">
            <a:off x="8461330" y="2910435"/>
            <a:ext cx="397188" cy="8663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9" name="AutoShape 79"/>
          <p:cNvSpPr/>
          <p:nvPr/>
        </p:nvSpPr>
        <p:spPr>
          <a:xfrm flipH="1">
            <a:off x="8456626" y="3385818"/>
            <a:ext cx="401892" cy="8679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0" name="AutoShape 80"/>
          <p:cNvSpPr/>
          <p:nvPr/>
        </p:nvSpPr>
        <p:spPr>
          <a:xfrm flipH="1" flipV="1">
            <a:off x="8455611" y="4139146"/>
            <a:ext cx="402906" cy="12384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1" name="AutoShape 81"/>
          <p:cNvSpPr/>
          <p:nvPr/>
        </p:nvSpPr>
        <p:spPr>
          <a:xfrm flipH="1">
            <a:off x="8807086" y="2910435"/>
            <a:ext cx="382902" cy="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2" name="AutoShape 82"/>
          <p:cNvSpPr/>
          <p:nvPr/>
        </p:nvSpPr>
        <p:spPr>
          <a:xfrm flipH="1" flipV="1">
            <a:off x="8837564" y="3385729"/>
            <a:ext cx="352424" cy="3913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3" name="AutoShape 83"/>
          <p:cNvSpPr/>
          <p:nvPr/>
        </p:nvSpPr>
        <p:spPr>
          <a:xfrm flipH="1" flipV="1">
            <a:off x="8807086" y="4151530"/>
            <a:ext cx="382902" cy="2002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4" name="AutoShape 84"/>
          <p:cNvSpPr/>
          <p:nvPr/>
        </p:nvSpPr>
        <p:spPr>
          <a:xfrm flipV="1">
            <a:off x="285422" y="7153056"/>
            <a:ext cx="10121156" cy="0"/>
          </a:xfrm>
          <a:prstGeom prst="line">
            <a:avLst/>
          </a:prstGeom>
          <a:ln w="9525" cap="flat">
            <a:solidFill>
              <a:srgbClr val="CAC9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85" name="Group 85"/>
          <p:cNvGrpSpPr/>
          <p:nvPr/>
        </p:nvGrpSpPr>
        <p:grpSpPr>
          <a:xfrm>
            <a:off x="8552601" y="5354378"/>
            <a:ext cx="129674" cy="129674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8552601" y="5716328"/>
            <a:ext cx="129674" cy="129674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8552601" y="6074601"/>
            <a:ext cx="129674" cy="129674"/>
            <a:chOff x="0" y="0"/>
            <a:chExt cx="812800" cy="81280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3161869" y="4109049"/>
            <a:ext cx="70930" cy="61902"/>
            <a:chOff x="0" y="0"/>
            <a:chExt cx="698500" cy="6096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152229" y="4109049"/>
            <a:ext cx="70930" cy="61902"/>
            <a:chOff x="0" y="0"/>
            <a:chExt cx="698500" cy="6096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100" name="Freeform 100"/>
          <p:cNvSpPr/>
          <p:nvPr/>
        </p:nvSpPr>
        <p:spPr>
          <a:xfrm>
            <a:off x="2187694" y="3706478"/>
            <a:ext cx="508512" cy="402570"/>
          </a:xfrm>
          <a:custGeom>
            <a:avLst/>
            <a:gdLst/>
            <a:ahLst/>
            <a:cxnLst/>
            <a:rect l="l" t="t" r="r" b="b"/>
            <a:pathLst>
              <a:path w="508512" h="402570">
                <a:moveTo>
                  <a:pt x="508512" y="0"/>
                </a:moveTo>
                <a:lnTo>
                  <a:pt x="508512" y="45334"/>
                </a:lnTo>
                <a:cubicBezTo>
                  <a:pt x="508512" y="57357"/>
                  <a:pt x="503736" y="68888"/>
                  <a:pt x="495234" y="77389"/>
                </a:cubicBezTo>
                <a:cubicBezTo>
                  <a:pt x="486732" y="85891"/>
                  <a:pt x="475202" y="90667"/>
                  <a:pt x="463178" y="90667"/>
                </a:cubicBezTo>
                <a:lnTo>
                  <a:pt x="104775" y="90667"/>
                </a:lnTo>
                <a:cubicBezTo>
                  <a:pt x="46910" y="90667"/>
                  <a:pt x="0" y="137577"/>
                  <a:pt x="0" y="195442"/>
                </a:cubicBezTo>
                <a:lnTo>
                  <a:pt x="0" y="402571"/>
                </a:lnTo>
              </a:path>
            </a:pathLst>
          </a:cu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01" name="Freeform 101"/>
          <p:cNvSpPr/>
          <p:nvPr/>
        </p:nvSpPr>
        <p:spPr>
          <a:xfrm>
            <a:off x="2696206" y="3706478"/>
            <a:ext cx="496365" cy="402570"/>
          </a:xfrm>
          <a:custGeom>
            <a:avLst/>
            <a:gdLst/>
            <a:ahLst/>
            <a:cxnLst/>
            <a:rect l="l" t="t" r="r" b="b"/>
            <a:pathLst>
              <a:path w="496365" h="402570">
                <a:moveTo>
                  <a:pt x="0" y="0"/>
                </a:moveTo>
                <a:lnTo>
                  <a:pt x="0" y="45334"/>
                </a:lnTo>
                <a:cubicBezTo>
                  <a:pt x="0" y="57357"/>
                  <a:pt x="4776" y="68888"/>
                  <a:pt x="13278" y="77389"/>
                </a:cubicBezTo>
                <a:cubicBezTo>
                  <a:pt x="21779" y="85891"/>
                  <a:pt x="33310" y="90667"/>
                  <a:pt x="45333" y="90667"/>
                </a:cubicBezTo>
                <a:lnTo>
                  <a:pt x="391590" y="90667"/>
                </a:lnTo>
                <a:cubicBezTo>
                  <a:pt x="419378" y="90667"/>
                  <a:pt x="446028" y="101706"/>
                  <a:pt x="465677" y="121355"/>
                </a:cubicBezTo>
                <a:cubicBezTo>
                  <a:pt x="485327" y="141004"/>
                  <a:pt x="496365" y="167654"/>
                  <a:pt x="496365" y="195442"/>
                </a:cubicBezTo>
                <a:lnTo>
                  <a:pt x="496365" y="401282"/>
                </a:lnTo>
                <a:cubicBezTo>
                  <a:pt x="496365" y="401994"/>
                  <a:pt x="495788" y="402571"/>
                  <a:pt x="495076" y="402571"/>
                </a:cubicBezTo>
                <a:lnTo>
                  <a:pt x="493787" y="402571"/>
                </a:lnTo>
              </a:path>
            </a:pathLst>
          </a:cu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02" name="Freeform 102"/>
          <p:cNvSpPr/>
          <p:nvPr/>
        </p:nvSpPr>
        <p:spPr>
          <a:xfrm>
            <a:off x="6639482" y="5215088"/>
            <a:ext cx="1318735" cy="1318735"/>
          </a:xfrm>
          <a:custGeom>
            <a:avLst/>
            <a:gdLst/>
            <a:ahLst/>
            <a:cxnLst/>
            <a:rect l="l" t="t" r="r" b="b"/>
            <a:pathLst>
              <a:path w="1318735" h="1318735">
                <a:moveTo>
                  <a:pt x="0" y="0"/>
                </a:moveTo>
                <a:lnTo>
                  <a:pt x="1318735" y="0"/>
                </a:lnTo>
                <a:lnTo>
                  <a:pt x="1318735" y="1318736"/>
                </a:lnTo>
                <a:lnTo>
                  <a:pt x="0" y="1318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103" name="Group 103"/>
          <p:cNvGrpSpPr/>
          <p:nvPr/>
        </p:nvGrpSpPr>
        <p:grpSpPr>
          <a:xfrm>
            <a:off x="6061280" y="3113002"/>
            <a:ext cx="51432" cy="51432"/>
            <a:chOff x="0" y="0"/>
            <a:chExt cx="812800" cy="8128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052708" y="3853401"/>
            <a:ext cx="68577" cy="68577"/>
            <a:chOff x="0" y="0"/>
            <a:chExt cx="812800" cy="8128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6061280" y="3861973"/>
            <a:ext cx="51432" cy="51432"/>
            <a:chOff x="0" y="0"/>
            <a:chExt cx="812800" cy="81280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6404181" y="3010446"/>
            <a:ext cx="51432" cy="51432"/>
            <a:chOff x="0" y="0"/>
            <a:chExt cx="812800" cy="81280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6404181" y="3810541"/>
            <a:ext cx="51432" cy="51432"/>
            <a:chOff x="0" y="0"/>
            <a:chExt cx="812800" cy="8128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6404181" y="3887689"/>
            <a:ext cx="51432" cy="51432"/>
            <a:chOff x="0" y="0"/>
            <a:chExt cx="812800" cy="81280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6748986" y="2936151"/>
            <a:ext cx="51432" cy="51432"/>
            <a:chOff x="0" y="0"/>
            <a:chExt cx="812800" cy="81280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6748986" y="3759109"/>
            <a:ext cx="51432" cy="51432"/>
            <a:chOff x="0" y="0"/>
            <a:chExt cx="812800" cy="81280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6748986" y="3979039"/>
            <a:ext cx="51432" cy="51432"/>
            <a:chOff x="0" y="0"/>
            <a:chExt cx="812800" cy="81280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7074741" y="3113002"/>
            <a:ext cx="51432" cy="51432"/>
            <a:chOff x="0" y="0"/>
            <a:chExt cx="812800" cy="8128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074741" y="3706479"/>
            <a:ext cx="51432" cy="51432"/>
            <a:chOff x="0" y="0"/>
            <a:chExt cx="812800" cy="81280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7074741" y="4018551"/>
            <a:ext cx="51432" cy="51432"/>
            <a:chOff x="0" y="0"/>
            <a:chExt cx="812800" cy="81280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7408116" y="3010446"/>
            <a:ext cx="51432" cy="51432"/>
            <a:chOff x="0" y="0"/>
            <a:chExt cx="812800" cy="812800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1" name="TextBox 14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7408116" y="3716965"/>
            <a:ext cx="51432" cy="51432"/>
            <a:chOff x="0" y="0"/>
            <a:chExt cx="812800" cy="8128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7408116" y="4109049"/>
            <a:ext cx="51432" cy="51432"/>
            <a:chOff x="0" y="0"/>
            <a:chExt cx="812800" cy="81280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7" name="TextBox 14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7753620" y="2961868"/>
            <a:ext cx="51432" cy="51432"/>
            <a:chOff x="0" y="0"/>
            <a:chExt cx="812800" cy="81280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0" name="TextBox 15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7753620" y="3706479"/>
            <a:ext cx="51432" cy="51432"/>
            <a:chOff x="0" y="0"/>
            <a:chExt cx="812800" cy="812800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7753620" y="4100098"/>
            <a:ext cx="51432" cy="51432"/>
            <a:chOff x="0" y="0"/>
            <a:chExt cx="812800" cy="81280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6" name="TextBox 15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094615" y="2910435"/>
            <a:ext cx="51432" cy="51432"/>
            <a:chOff x="0" y="0"/>
            <a:chExt cx="812800" cy="81280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9" name="TextBox 15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8094615" y="3665533"/>
            <a:ext cx="51432" cy="51432"/>
            <a:chOff x="0" y="0"/>
            <a:chExt cx="812800" cy="81280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2" name="TextBox 16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8094615" y="4114284"/>
            <a:ext cx="51432" cy="51432"/>
            <a:chOff x="0" y="0"/>
            <a:chExt cx="812800" cy="81280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5" name="TextBox 16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8429895" y="2973300"/>
            <a:ext cx="51432" cy="51432"/>
            <a:chOff x="0" y="0"/>
            <a:chExt cx="812800" cy="81280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8" name="TextBox 16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8429895" y="3373434"/>
            <a:ext cx="51432" cy="51432"/>
            <a:chOff x="0" y="0"/>
            <a:chExt cx="812800" cy="812800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1" name="TextBox 17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8429895" y="4113430"/>
            <a:ext cx="51432" cy="51432"/>
            <a:chOff x="0" y="0"/>
            <a:chExt cx="812800" cy="8128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8807086" y="2884719"/>
            <a:ext cx="51432" cy="51432"/>
            <a:chOff x="0" y="0"/>
            <a:chExt cx="812800" cy="81280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7" name="TextBox 17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8807086" y="3360102"/>
            <a:ext cx="51432" cy="51432"/>
            <a:chOff x="0" y="0"/>
            <a:chExt cx="812800" cy="81280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0" name="TextBox 18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8807086" y="4125814"/>
            <a:ext cx="51432" cy="51432"/>
            <a:chOff x="0" y="0"/>
            <a:chExt cx="812800" cy="812800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3" name="TextBox 18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9138556" y="2884719"/>
            <a:ext cx="51432" cy="51432"/>
            <a:chOff x="0" y="0"/>
            <a:chExt cx="812800" cy="81280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6" name="TextBox 18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9138556" y="3385818"/>
            <a:ext cx="51432" cy="51432"/>
            <a:chOff x="0" y="0"/>
            <a:chExt cx="812800" cy="812800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9" name="TextBox 18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9138556" y="4125814"/>
            <a:ext cx="51432" cy="51432"/>
            <a:chOff x="0" y="0"/>
            <a:chExt cx="812800" cy="8128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92" name="TextBox 19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193" name="TextBox 193"/>
          <p:cNvSpPr txBox="1"/>
          <p:nvPr/>
        </p:nvSpPr>
        <p:spPr>
          <a:xfrm>
            <a:off x="3025958" y="393950"/>
            <a:ext cx="212715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Netherlands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5489696" y="393950"/>
            <a:ext cx="473506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Circular Economy for Plastics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5489696" y="773807"/>
            <a:ext cx="473506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499" spc="-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for 2024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548683" y="1816646"/>
            <a:ext cx="453643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Inzameling en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verwerking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van post-consumer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plasticafval</a:t>
            </a:r>
            <a:endParaRPr lang="en-US" sz="1199" b="1">
              <a:solidFill>
                <a:srgbClr val="66666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97" name="TextBox 197"/>
          <p:cNvSpPr txBox="1"/>
          <p:nvPr/>
        </p:nvSpPr>
        <p:spPr>
          <a:xfrm>
            <a:off x="5822649" y="1816646"/>
            <a:ext cx="4086523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Ontwikkeling post-consumer plasticafvalverwerking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548683" y="2003336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5822649" y="2003336"/>
            <a:ext cx="1005780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2006-2024, in kt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3469457" y="2414816"/>
            <a:ext cx="1537630" cy="82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Bij gescheiden inzameling is het recyclingpercentage in Nederland </a:t>
            </a:r>
            <a:r>
              <a:rPr lang="en-US" sz="9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 keer hoger</a:t>
            </a: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dan bij </a:t>
            </a:r>
            <a:r>
              <a:rPr lang="en-US" sz="90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niet</a:t>
            </a: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-gescheiden inzameling</a:t>
            </a:r>
            <a:endParaRPr lang="en-US" sz="9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01" name="TextBox 201"/>
          <p:cNvSpPr txBox="1"/>
          <p:nvPr/>
        </p:nvSpPr>
        <p:spPr>
          <a:xfrm>
            <a:off x="285422" y="7205445"/>
            <a:ext cx="2133986" cy="98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"/>
              </a:lnSpc>
            </a:pP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bovenstaande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gegevens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zijn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afgeronde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99" err="1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schattingen</a:t>
            </a: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6461998" y="6515932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62.7%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7011862" y="5032208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0.3%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7698734" y="5245859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37.0%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3645682" y="4981869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58.1%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1143599" y="4661829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11.8%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1789709" y="4711541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58.8 kt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2974620" y="5069251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345.7 kt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2974620" y="6044459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249.3 kt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1789709" y="5608198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436.2 kt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1934489" y="6458782"/>
            <a:ext cx="340138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3.0 kt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1143599" y="5524794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87.6%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1143599" y="6252105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b="1">
                <a:solidFill>
                  <a:srgbClr val="F95A3C"/>
                </a:solidFill>
                <a:latin typeface="Poppins Bold"/>
                <a:ea typeface="Poppins Bold"/>
                <a:cs typeface="Poppins Bold"/>
                <a:sym typeface="Poppins Bold"/>
              </a:rPr>
              <a:t>0.6%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3688163" y="4339785"/>
            <a:ext cx="859549" cy="24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Gescheiden</a:t>
            </a:r>
            <a:r>
              <a:rPr lang="en-US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err="1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afvalinzameling</a:t>
            </a:r>
            <a:endParaRPr lang="en-US" sz="800">
              <a:solidFill>
                <a:srgbClr val="6666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TextBox 215"/>
          <p:cNvSpPr txBox="1"/>
          <p:nvPr/>
        </p:nvSpPr>
        <p:spPr>
          <a:xfrm>
            <a:off x="792986" y="4339785"/>
            <a:ext cx="929989" cy="24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"/>
              </a:lnSpc>
            </a:pPr>
            <a:r>
              <a:rPr lang="en-US" sz="8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Niet-gescheiden</a:t>
            </a:r>
            <a:r>
              <a:rPr lang="en-US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 afvalinzameling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3645682" y="5932065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200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41.9%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3645682" y="5164749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9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5172822" y="3071404"/>
            <a:ext cx="740665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 err="1">
                <a:solidFill>
                  <a:srgbClr val="F6A23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  <a:endParaRPr lang="en-US" sz="900">
              <a:solidFill>
                <a:srgbClr val="F6A2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TextBox 219"/>
          <p:cNvSpPr txBox="1"/>
          <p:nvPr/>
        </p:nvSpPr>
        <p:spPr>
          <a:xfrm>
            <a:off x="5974447" y="297333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564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5974447" y="3724002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144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5974447" y="395613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144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5947777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2006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5947777" y="2440707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kt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7294613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2014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6639291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2010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7981115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2018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6290677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2008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7641679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2016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6956475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2012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8317407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8693582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9025053" y="4312965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</a:p>
        </p:txBody>
      </p:sp>
      <p:sp>
        <p:nvSpPr>
          <p:cNvPr id="233" name="TextBox 233"/>
          <p:cNvSpPr txBox="1"/>
          <p:nvPr/>
        </p:nvSpPr>
        <p:spPr>
          <a:xfrm>
            <a:off x="6317347" y="2866655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618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6317347" y="367528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171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6317347" y="3979039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135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6662153" y="279137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665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6662153" y="3625513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201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6662153" y="3853401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80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6991896" y="2971392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560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6991896" y="357267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231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6991896" y="390234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58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7324704" y="2866659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618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7324704" y="357601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227</a:t>
            </a:r>
          </a:p>
        </p:txBody>
      </p:sp>
      <p:sp>
        <p:nvSpPr>
          <p:cNvPr id="244" name="TextBox 244"/>
          <p:cNvSpPr txBox="1"/>
          <p:nvPr/>
        </p:nvSpPr>
        <p:spPr>
          <a:xfrm>
            <a:off x="7324704" y="3979039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</a:t>
            </a:r>
          </a:p>
        </p:txBody>
      </p:sp>
      <p:sp>
        <p:nvSpPr>
          <p:cNvPr id="245" name="TextBox 245"/>
          <p:cNvSpPr txBox="1"/>
          <p:nvPr/>
        </p:nvSpPr>
        <p:spPr>
          <a:xfrm>
            <a:off x="7666786" y="2844711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636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7666786" y="357267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230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7666786" y="398209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8004172" y="279137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676</a:t>
            </a:r>
          </a:p>
        </p:txBody>
      </p:sp>
      <p:sp>
        <p:nvSpPr>
          <p:cNvPr id="249" name="TextBox 249"/>
          <p:cNvSpPr txBox="1"/>
          <p:nvPr/>
        </p:nvSpPr>
        <p:spPr>
          <a:xfrm>
            <a:off x="8004172" y="3519329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256</a:t>
            </a:r>
          </a:p>
        </p:txBody>
      </p:sp>
      <p:sp>
        <p:nvSpPr>
          <p:cNvPr id="250" name="TextBox 250"/>
          <p:cNvSpPr txBox="1"/>
          <p:nvPr/>
        </p:nvSpPr>
        <p:spPr>
          <a:xfrm>
            <a:off x="8004172" y="399341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8343062" y="283188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638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8343062" y="325342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416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8343062" y="399437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8725015" y="2749463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684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8725015" y="325342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417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8725015" y="4007602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9051723" y="275264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685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9051723" y="325342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405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9051723" y="399437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9402030" y="4093811"/>
            <a:ext cx="35441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-25%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9402030" y="3362245"/>
            <a:ext cx="35441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+58%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9402030" y="2845665"/>
            <a:ext cx="35441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+1%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9283490" y="2551197"/>
            <a:ext cx="591493" cy="10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2018-2024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5315854" y="3705536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5315854" y="3931503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F95A3C"/>
                </a:solidFill>
                <a:latin typeface="Poppins"/>
                <a:ea typeface="Poppins"/>
                <a:cs typeface="Poppins"/>
                <a:sym typeface="Poppins"/>
              </a:rPr>
              <a:t>Stort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1143599" y="4844709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942146" y="5707674"/>
            <a:ext cx="775429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F6A23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1143599" y="6434985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F95A3C"/>
                </a:solidFill>
                <a:latin typeface="Poppins"/>
                <a:ea typeface="Poppins"/>
                <a:cs typeface="Poppins"/>
                <a:sym typeface="Poppins"/>
              </a:rPr>
              <a:t>Stort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3645682" y="6114945"/>
            <a:ext cx="786618" cy="1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900" err="1">
                <a:solidFill>
                  <a:srgbClr val="F6A23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  <a:endParaRPr lang="en-US" sz="900">
              <a:solidFill>
                <a:srgbClr val="F6A2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TextBox 270"/>
          <p:cNvSpPr txBox="1"/>
          <p:nvPr/>
        </p:nvSpPr>
        <p:spPr>
          <a:xfrm>
            <a:off x="6858578" y="5742257"/>
            <a:ext cx="615383" cy="20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29"/>
              </a:lnSpc>
            </a:pPr>
            <a:r>
              <a:rPr lang="en-US" sz="152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1,093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2936015" y="4240054"/>
            <a:ext cx="496618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595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2187694" y="3364635"/>
            <a:ext cx="786926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9"/>
              </a:lnSpc>
            </a:pPr>
            <a:r>
              <a:rPr lang="en-US" sz="224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1,093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1812765" y="4240054"/>
            <a:ext cx="496618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498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3987206" y="4049522"/>
            <a:ext cx="348444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54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942146" y="4049522"/>
            <a:ext cx="348444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46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7062467" y="5931642"/>
            <a:ext cx="431887" cy="12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"/>
              </a:lnSpc>
            </a:pPr>
            <a:r>
              <a:rPr lang="en-US" sz="826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in 2024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7494354" y="5795461"/>
            <a:ext cx="130937" cy="12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3432633" y="4337427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79" name="TextBox 279"/>
          <p:cNvSpPr txBox="1"/>
          <p:nvPr/>
        </p:nvSpPr>
        <p:spPr>
          <a:xfrm>
            <a:off x="3012163" y="3502241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0" name="TextBox 280"/>
          <p:cNvSpPr txBox="1"/>
          <p:nvPr/>
        </p:nvSpPr>
        <p:spPr>
          <a:xfrm>
            <a:off x="2309383" y="4337427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4335649" y="4146895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%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1290590" y="4146895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%</a:t>
            </a:r>
          </a:p>
        </p:txBody>
      </p:sp>
      <p:sp>
        <p:nvSpPr>
          <p:cNvPr id="283" name="TextBox 283"/>
          <p:cNvSpPr txBox="1"/>
          <p:nvPr/>
        </p:nvSpPr>
        <p:spPr>
          <a:xfrm>
            <a:off x="8724200" y="5365874"/>
            <a:ext cx="677829" cy="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8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Recycling</a:t>
            </a:r>
          </a:p>
        </p:txBody>
      </p:sp>
      <p:sp>
        <p:nvSpPr>
          <p:cNvPr id="284" name="TextBox 284"/>
          <p:cNvSpPr txBox="1"/>
          <p:nvPr/>
        </p:nvSpPr>
        <p:spPr>
          <a:xfrm>
            <a:off x="8724200" y="5720204"/>
            <a:ext cx="677829" cy="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8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Verbranding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8724200" y="6074601"/>
            <a:ext cx="677829" cy="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8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Stort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-387714" y="-809267"/>
            <a:ext cx="11754820" cy="2130613"/>
            <a:chOff x="0" y="0"/>
            <a:chExt cx="15673093" cy="2840817"/>
          </a:xfrm>
        </p:grpSpPr>
        <p:grpSp>
          <p:nvGrpSpPr>
            <p:cNvPr id="287" name="Group 287"/>
            <p:cNvGrpSpPr/>
            <p:nvPr/>
          </p:nvGrpSpPr>
          <p:grpSpPr>
            <a:xfrm>
              <a:off x="0" y="0"/>
              <a:ext cx="15673093" cy="2840817"/>
              <a:chOff x="0" y="0"/>
              <a:chExt cx="4212662" cy="763564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4212662" cy="763564"/>
              </a:xfrm>
              <a:custGeom>
                <a:avLst/>
                <a:gdLst/>
                <a:ahLst/>
                <a:cxnLst/>
                <a:rect l="l" t="t" r="r" b="b"/>
                <a:pathLst>
                  <a:path w="4212662" h="763564">
                    <a:moveTo>
                      <a:pt x="46103" y="0"/>
                    </a:moveTo>
                    <a:lnTo>
                      <a:pt x="4166559" y="0"/>
                    </a:lnTo>
                    <a:cubicBezTo>
                      <a:pt x="4192021" y="0"/>
                      <a:pt x="4212662" y="20641"/>
                      <a:pt x="4212662" y="46103"/>
                    </a:cubicBezTo>
                    <a:lnTo>
                      <a:pt x="4212662" y="717460"/>
                    </a:lnTo>
                    <a:cubicBezTo>
                      <a:pt x="4212662" y="742922"/>
                      <a:pt x="4192021" y="763564"/>
                      <a:pt x="4166559" y="763564"/>
                    </a:cubicBezTo>
                    <a:lnTo>
                      <a:pt x="46103" y="763564"/>
                    </a:lnTo>
                    <a:cubicBezTo>
                      <a:pt x="20641" y="763564"/>
                      <a:pt x="0" y="742922"/>
                      <a:pt x="0" y="717460"/>
                    </a:cubicBezTo>
                    <a:lnTo>
                      <a:pt x="0" y="46103"/>
                    </a:lnTo>
                    <a:cubicBezTo>
                      <a:pt x="0" y="20641"/>
                      <a:pt x="20641" y="0"/>
                      <a:pt x="46103" y="0"/>
                    </a:cubicBezTo>
                    <a:close/>
                  </a:path>
                </a:pathLst>
              </a:custGeom>
              <a:solidFill>
                <a:srgbClr val="F95A3C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289" name="TextBox 289"/>
              <p:cNvSpPr txBox="1"/>
              <p:nvPr/>
            </p:nvSpPr>
            <p:spPr>
              <a:xfrm>
                <a:off x="0" y="-57150"/>
                <a:ext cx="4212662" cy="820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290" name="Freeform 290"/>
            <p:cNvSpPr/>
            <p:nvPr/>
          </p:nvSpPr>
          <p:spPr>
            <a:xfrm>
              <a:off x="883978" y="1529891"/>
              <a:ext cx="2185348" cy="875669"/>
            </a:xfrm>
            <a:custGeom>
              <a:avLst/>
              <a:gdLst/>
              <a:ahLst/>
              <a:cxnLst/>
              <a:rect l="l" t="t" r="r" b="b"/>
              <a:pathLst>
                <a:path w="2185348" h="875669">
                  <a:moveTo>
                    <a:pt x="0" y="0"/>
                  </a:moveTo>
                  <a:lnTo>
                    <a:pt x="2185348" y="0"/>
                  </a:lnTo>
                  <a:lnTo>
                    <a:pt x="2185348" y="875668"/>
                  </a:lnTo>
                  <a:lnTo>
                    <a:pt x="0" y="875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291" name="AutoShape 291"/>
            <p:cNvSpPr/>
            <p:nvPr/>
          </p:nvSpPr>
          <p:spPr>
            <a:xfrm flipH="1">
              <a:off x="6716487" y="2112243"/>
              <a:ext cx="6350" cy="49530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292" name="TextBox 292"/>
            <p:cNvSpPr txBox="1"/>
            <p:nvPr/>
          </p:nvSpPr>
          <p:spPr>
            <a:xfrm>
              <a:off x="4217703" y="2074143"/>
              <a:ext cx="232982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Nederland</a:t>
              </a:r>
            </a:p>
          </p:txBody>
        </p:sp>
        <p:sp>
          <p:nvSpPr>
            <p:cNvPr id="293" name="TextBox 293"/>
            <p:cNvSpPr txBox="1"/>
            <p:nvPr/>
          </p:nvSpPr>
          <p:spPr>
            <a:xfrm>
              <a:off x="4217703" y="1466129"/>
              <a:ext cx="9567706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 Circulaire Economie voor Plastics</a:t>
              </a:r>
            </a:p>
          </p:txBody>
        </p:sp>
        <p:sp>
          <p:nvSpPr>
            <p:cNvPr id="294" name="TextBox 294"/>
            <p:cNvSpPr txBox="1"/>
            <p:nvPr/>
          </p:nvSpPr>
          <p:spPr>
            <a:xfrm>
              <a:off x="7006350" y="2076556"/>
              <a:ext cx="6313414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4"/>
                </a:lnSpc>
              </a:pPr>
              <a:r>
                <a:rPr lang="en-US" sz="2499" spc="-5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2024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5212" y="1734712"/>
            <a:ext cx="5161366" cy="5140129"/>
            <a:chOff x="0" y="0"/>
            <a:chExt cx="1849717" cy="184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9717" cy="1842106"/>
            </a:xfrm>
            <a:custGeom>
              <a:avLst/>
              <a:gdLst/>
              <a:ahLst/>
              <a:cxnLst/>
              <a:rect l="l" t="t" r="r" b="b"/>
              <a:pathLst>
                <a:path w="1849717" h="1842106">
                  <a:moveTo>
                    <a:pt x="0" y="0"/>
                  </a:moveTo>
                  <a:lnTo>
                    <a:pt x="1849717" y="0"/>
                  </a:lnTo>
                  <a:lnTo>
                    <a:pt x="1849717" y="1842106"/>
                  </a:lnTo>
                  <a:lnTo>
                    <a:pt x="0" y="1842106"/>
                  </a:lnTo>
                  <a:close/>
                </a:path>
              </a:pathLst>
            </a:custGeom>
            <a:solidFill>
              <a:srgbClr val="F0F0F0">
                <a:alpha val="49804"/>
              </a:srgbClr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849717" cy="1899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5422" y="1734712"/>
            <a:ext cx="4845490" cy="5140129"/>
            <a:chOff x="0" y="0"/>
            <a:chExt cx="1736514" cy="18421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6514" cy="1842106"/>
            </a:xfrm>
            <a:custGeom>
              <a:avLst/>
              <a:gdLst/>
              <a:ahLst/>
              <a:cxnLst/>
              <a:rect l="l" t="t" r="r" b="b"/>
              <a:pathLst>
                <a:path w="1736514" h="1842106">
                  <a:moveTo>
                    <a:pt x="0" y="0"/>
                  </a:moveTo>
                  <a:lnTo>
                    <a:pt x="1736514" y="0"/>
                  </a:lnTo>
                  <a:lnTo>
                    <a:pt x="1736514" y="1842106"/>
                  </a:lnTo>
                  <a:lnTo>
                    <a:pt x="0" y="1842106"/>
                  </a:lnTo>
                  <a:close/>
                </a:path>
              </a:pathLst>
            </a:custGeom>
            <a:solidFill>
              <a:srgbClr val="F0F0F0">
                <a:alpha val="49804"/>
              </a:srgbClr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736514" cy="1899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09685" y="2612187"/>
            <a:ext cx="1943749" cy="1998957"/>
            <a:chOff x="0" y="0"/>
            <a:chExt cx="696596" cy="7163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6596" cy="716381"/>
            </a:xfrm>
            <a:custGeom>
              <a:avLst/>
              <a:gdLst/>
              <a:ahLst/>
              <a:cxnLst/>
              <a:rect l="l" t="t" r="r" b="b"/>
              <a:pathLst>
                <a:path w="696596" h="716381">
                  <a:moveTo>
                    <a:pt x="35847" y="0"/>
                  </a:moveTo>
                  <a:lnTo>
                    <a:pt x="660749" y="0"/>
                  </a:lnTo>
                  <a:cubicBezTo>
                    <a:pt x="680547" y="0"/>
                    <a:pt x="696596" y="16049"/>
                    <a:pt x="696596" y="35847"/>
                  </a:cubicBezTo>
                  <a:lnTo>
                    <a:pt x="696596" y="680534"/>
                  </a:lnTo>
                  <a:cubicBezTo>
                    <a:pt x="696596" y="690041"/>
                    <a:pt x="692819" y="699159"/>
                    <a:pt x="686096" y="705882"/>
                  </a:cubicBezTo>
                  <a:cubicBezTo>
                    <a:pt x="679374" y="712604"/>
                    <a:pt x="670256" y="716381"/>
                    <a:pt x="660749" y="716381"/>
                  </a:cubicBezTo>
                  <a:lnTo>
                    <a:pt x="35847" y="716381"/>
                  </a:lnTo>
                  <a:cubicBezTo>
                    <a:pt x="16049" y="716381"/>
                    <a:pt x="0" y="700332"/>
                    <a:pt x="0" y="680534"/>
                  </a:cubicBezTo>
                  <a:lnTo>
                    <a:pt x="0" y="35847"/>
                  </a:lnTo>
                  <a:cubicBezTo>
                    <a:pt x="0" y="16049"/>
                    <a:pt x="16049" y="0"/>
                    <a:pt x="35847" y="0"/>
                  </a:cubicBez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96596" cy="77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83" y="451297"/>
            <a:ext cx="1639011" cy="656752"/>
          </a:xfrm>
          <a:custGeom>
            <a:avLst/>
            <a:gdLst/>
            <a:ahLst/>
            <a:cxnLst/>
            <a:rect l="l" t="t" r="r" b="b"/>
            <a:pathLst>
              <a:path w="1639011" h="656752">
                <a:moveTo>
                  <a:pt x="0" y="0"/>
                </a:moveTo>
                <a:lnTo>
                  <a:pt x="1639011" y="0"/>
                </a:lnTo>
                <a:lnTo>
                  <a:pt x="1639011" y="656751"/>
                </a:lnTo>
                <a:lnTo>
                  <a:pt x="0" y="65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2" name="AutoShape 12"/>
          <p:cNvSpPr/>
          <p:nvPr/>
        </p:nvSpPr>
        <p:spPr>
          <a:xfrm>
            <a:off x="5259505" y="500815"/>
            <a:ext cx="0" cy="60723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13" name="Group 13"/>
          <p:cNvGrpSpPr/>
          <p:nvPr/>
        </p:nvGrpSpPr>
        <p:grpSpPr>
          <a:xfrm>
            <a:off x="3242384" y="2384869"/>
            <a:ext cx="1802611" cy="1147159"/>
            <a:chOff x="0" y="0"/>
            <a:chExt cx="611948" cy="4111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11948" cy="411116"/>
            </a:xfrm>
            <a:custGeom>
              <a:avLst/>
              <a:gdLst/>
              <a:ahLst/>
              <a:cxnLst/>
              <a:rect l="l" t="t" r="r" b="b"/>
              <a:pathLst>
                <a:path w="611948" h="411116">
                  <a:moveTo>
                    <a:pt x="63475" y="0"/>
                  </a:moveTo>
                  <a:lnTo>
                    <a:pt x="548473" y="0"/>
                  </a:lnTo>
                  <a:cubicBezTo>
                    <a:pt x="583529" y="0"/>
                    <a:pt x="611948" y="28419"/>
                    <a:pt x="611948" y="63475"/>
                  </a:cubicBezTo>
                  <a:lnTo>
                    <a:pt x="611948" y="347641"/>
                  </a:lnTo>
                  <a:cubicBezTo>
                    <a:pt x="611948" y="364475"/>
                    <a:pt x="605261" y="380620"/>
                    <a:pt x="593357" y="392524"/>
                  </a:cubicBezTo>
                  <a:cubicBezTo>
                    <a:pt x="581453" y="404428"/>
                    <a:pt x="565308" y="411116"/>
                    <a:pt x="548473" y="411116"/>
                  </a:cubicBezTo>
                  <a:lnTo>
                    <a:pt x="63475" y="411116"/>
                  </a:lnTo>
                  <a:cubicBezTo>
                    <a:pt x="28419" y="411116"/>
                    <a:pt x="0" y="382697"/>
                    <a:pt x="0" y="347641"/>
                  </a:cubicBezTo>
                  <a:lnTo>
                    <a:pt x="0" y="63475"/>
                  </a:lnTo>
                  <a:cubicBezTo>
                    <a:pt x="0" y="46640"/>
                    <a:pt x="6688" y="30495"/>
                    <a:pt x="18591" y="18591"/>
                  </a:cubicBezTo>
                  <a:cubicBezTo>
                    <a:pt x="30495" y="6688"/>
                    <a:pt x="46640" y="0"/>
                    <a:pt x="63475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11948" cy="468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7872" y="3918153"/>
            <a:ext cx="750661" cy="404906"/>
            <a:chOff x="0" y="0"/>
            <a:chExt cx="269009" cy="1451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9009" cy="145117"/>
            </a:xfrm>
            <a:custGeom>
              <a:avLst/>
              <a:gdLst/>
              <a:ahLst/>
              <a:cxnLst/>
              <a:rect l="l" t="t" r="r" b="b"/>
              <a:pathLst>
                <a:path w="269009" h="145117">
                  <a:moveTo>
                    <a:pt x="269009" y="72559"/>
                  </a:moveTo>
                  <a:lnTo>
                    <a:pt x="269009" y="72559"/>
                  </a:lnTo>
                  <a:cubicBezTo>
                    <a:pt x="269009" y="91802"/>
                    <a:pt x="261364" y="110258"/>
                    <a:pt x="247757" y="123865"/>
                  </a:cubicBezTo>
                  <a:cubicBezTo>
                    <a:pt x="234149" y="137473"/>
                    <a:pt x="215694" y="145117"/>
                    <a:pt x="196450" y="145117"/>
                  </a:cubicBezTo>
                  <a:lnTo>
                    <a:pt x="72559" y="145117"/>
                  </a:lnTo>
                  <a:cubicBezTo>
                    <a:pt x="53315" y="145117"/>
                    <a:pt x="34859" y="137473"/>
                    <a:pt x="21252" y="123865"/>
                  </a:cubicBezTo>
                  <a:cubicBezTo>
                    <a:pt x="7645" y="110258"/>
                    <a:pt x="0" y="91802"/>
                    <a:pt x="0" y="72559"/>
                  </a:cubicBezTo>
                  <a:lnTo>
                    <a:pt x="0" y="72559"/>
                  </a:lnTo>
                  <a:cubicBezTo>
                    <a:pt x="0" y="53315"/>
                    <a:pt x="7645" y="34859"/>
                    <a:pt x="21252" y="21252"/>
                  </a:cubicBezTo>
                  <a:cubicBezTo>
                    <a:pt x="34859" y="7645"/>
                    <a:pt x="53315" y="0"/>
                    <a:pt x="72559" y="0"/>
                  </a:cubicBezTo>
                  <a:lnTo>
                    <a:pt x="196450" y="0"/>
                  </a:lnTo>
                  <a:cubicBezTo>
                    <a:pt x="215694" y="0"/>
                    <a:pt x="234149" y="7645"/>
                    <a:pt x="247757" y="21252"/>
                  </a:cubicBezTo>
                  <a:cubicBezTo>
                    <a:pt x="261364" y="34859"/>
                    <a:pt x="269009" y="53315"/>
                    <a:pt x="269009" y="725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69009" cy="20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736486" y="3918153"/>
            <a:ext cx="750661" cy="404906"/>
            <a:chOff x="0" y="0"/>
            <a:chExt cx="269009" cy="1451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9009" cy="145117"/>
            </a:xfrm>
            <a:custGeom>
              <a:avLst/>
              <a:gdLst/>
              <a:ahLst/>
              <a:cxnLst/>
              <a:rect l="l" t="t" r="r" b="b"/>
              <a:pathLst>
                <a:path w="269009" h="145117">
                  <a:moveTo>
                    <a:pt x="269009" y="72559"/>
                  </a:moveTo>
                  <a:lnTo>
                    <a:pt x="269009" y="72559"/>
                  </a:lnTo>
                  <a:cubicBezTo>
                    <a:pt x="269009" y="91802"/>
                    <a:pt x="261364" y="110258"/>
                    <a:pt x="247757" y="123865"/>
                  </a:cubicBezTo>
                  <a:cubicBezTo>
                    <a:pt x="234149" y="137473"/>
                    <a:pt x="215694" y="145117"/>
                    <a:pt x="196450" y="145117"/>
                  </a:cubicBezTo>
                  <a:lnTo>
                    <a:pt x="72559" y="145117"/>
                  </a:lnTo>
                  <a:cubicBezTo>
                    <a:pt x="53315" y="145117"/>
                    <a:pt x="34859" y="137473"/>
                    <a:pt x="21252" y="123865"/>
                  </a:cubicBezTo>
                  <a:cubicBezTo>
                    <a:pt x="7645" y="110258"/>
                    <a:pt x="0" y="91802"/>
                    <a:pt x="0" y="72559"/>
                  </a:cubicBezTo>
                  <a:lnTo>
                    <a:pt x="0" y="72559"/>
                  </a:lnTo>
                  <a:cubicBezTo>
                    <a:pt x="0" y="53315"/>
                    <a:pt x="7645" y="34859"/>
                    <a:pt x="21252" y="21252"/>
                  </a:cubicBezTo>
                  <a:cubicBezTo>
                    <a:pt x="34859" y="7645"/>
                    <a:pt x="53315" y="0"/>
                    <a:pt x="72559" y="0"/>
                  </a:cubicBezTo>
                  <a:lnTo>
                    <a:pt x="196450" y="0"/>
                  </a:lnTo>
                  <a:cubicBezTo>
                    <a:pt x="215694" y="0"/>
                    <a:pt x="234149" y="7645"/>
                    <a:pt x="247757" y="21252"/>
                  </a:cubicBezTo>
                  <a:cubicBezTo>
                    <a:pt x="261364" y="34859"/>
                    <a:pt x="269009" y="53315"/>
                    <a:pt x="269009" y="725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69009" cy="20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7872" y="4186233"/>
            <a:ext cx="1809842" cy="2338483"/>
            <a:chOff x="0" y="0"/>
            <a:chExt cx="648579" cy="83810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48579" cy="838105"/>
            </a:xfrm>
            <a:custGeom>
              <a:avLst/>
              <a:gdLst/>
              <a:ahLst/>
              <a:cxnLst/>
              <a:rect l="l" t="t" r="r" b="b"/>
              <a:pathLst>
                <a:path w="648579" h="838105">
                  <a:moveTo>
                    <a:pt x="648579" y="34221"/>
                  </a:moveTo>
                  <a:lnTo>
                    <a:pt x="648579" y="803884"/>
                  </a:lnTo>
                  <a:cubicBezTo>
                    <a:pt x="648579" y="822784"/>
                    <a:pt x="633258" y="838105"/>
                    <a:pt x="614358" y="838105"/>
                  </a:cubicBezTo>
                  <a:lnTo>
                    <a:pt x="34221" y="838105"/>
                  </a:lnTo>
                  <a:cubicBezTo>
                    <a:pt x="15321" y="838105"/>
                    <a:pt x="0" y="822784"/>
                    <a:pt x="0" y="803884"/>
                  </a:cubicBezTo>
                  <a:lnTo>
                    <a:pt x="0" y="34221"/>
                  </a:lnTo>
                  <a:cubicBezTo>
                    <a:pt x="0" y="15321"/>
                    <a:pt x="15321" y="0"/>
                    <a:pt x="34221" y="0"/>
                  </a:cubicBezTo>
                  <a:lnTo>
                    <a:pt x="614358" y="0"/>
                  </a:lnTo>
                  <a:cubicBezTo>
                    <a:pt x="633258" y="0"/>
                    <a:pt x="648579" y="15321"/>
                    <a:pt x="648579" y="342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648579" cy="895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75400" y="4186233"/>
            <a:ext cx="1809842" cy="2338483"/>
            <a:chOff x="0" y="0"/>
            <a:chExt cx="648579" cy="83810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48579" cy="838105"/>
            </a:xfrm>
            <a:custGeom>
              <a:avLst/>
              <a:gdLst/>
              <a:ahLst/>
              <a:cxnLst/>
              <a:rect l="l" t="t" r="r" b="b"/>
              <a:pathLst>
                <a:path w="648579" h="838105">
                  <a:moveTo>
                    <a:pt x="648579" y="34221"/>
                  </a:moveTo>
                  <a:lnTo>
                    <a:pt x="648579" y="803884"/>
                  </a:lnTo>
                  <a:cubicBezTo>
                    <a:pt x="648579" y="822784"/>
                    <a:pt x="633258" y="838105"/>
                    <a:pt x="614358" y="838105"/>
                  </a:cubicBezTo>
                  <a:lnTo>
                    <a:pt x="34221" y="838105"/>
                  </a:lnTo>
                  <a:cubicBezTo>
                    <a:pt x="15321" y="838105"/>
                    <a:pt x="0" y="822784"/>
                    <a:pt x="0" y="803884"/>
                  </a:cubicBezTo>
                  <a:lnTo>
                    <a:pt x="0" y="34221"/>
                  </a:lnTo>
                  <a:cubicBezTo>
                    <a:pt x="0" y="15321"/>
                    <a:pt x="15321" y="0"/>
                    <a:pt x="34221" y="0"/>
                  </a:cubicBezTo>
                  <a:lnTo>
                    <a:pt x="614358" y="0"/>
                  </a:lnTo>
                  <a:cubicBezTo>
                    <a:pt x="633258" y="0"/>
                    <a:pt x="648579" y="15321"/>
                    <a:pt x="648579" y="342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648579" cy="895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81868" y="4879749"/>
            <a:ext cx="629699" cy="1478635"/>
            <a:chOff x="0" y="0"/>
            <a:chExt cx="225670" cy="52990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5670" cy="529909"/>
            </a:xfrm>
            <a:custGeom>
              <a:avLst/>
              <a:gdLst/>
              <a:ahLst/>
              <a:cxnLst/>
              <a:rect l="l" t="t" r="r" b="b"/>
              <a:pathLst>
                <a:path w="225670" h="529909">
                  <a:moveTo>
                    <a:pt x="0" y="0"/>
                  </a:moveTo>
                  <a:lnTo>
                    <a:pt x="225670" y="0"/>
                  </a:lnTo>
                  <a:lnTo>
                    <a:pt x="225670" y="529909"/>
                  </a:lnTo>
                  <a:lnTo>
                    <a:pt x="0" y="529909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25670" cy="587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866779" y="5895384"/>
            <a:ext cx="629699" cy="510626"/>
            <a:chOff x="0" y="0"/>
            <a:chExt cx="225670" cy="18299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25670" cy="182997"/>
            </a:xfrm>
            <a:custGeom>
              <a:avLst/>
              <a:gdLst/>
              <a:ahLst/>
              <a:cxnLst/>
              <a:rect l="l" t="t" r="r" b="b"/>
              <a:pathLst>
                <a:path w="225670" h="182997">
                  <a:moveTo>
                    <a:pt x="0" y="0"/>
                  </a:moveTo>
                  <a:lnTo>
                    <a:pt x="225670" y="0"/>
                  </a:lnTo>
                  <a:lnTo>
                    <a:pt x="225670" y="182997"/>
                  </a:lnTo>
                  <a:lnTo>
                    <a:pt x="0" y="182997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225670" cy="240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81868" y="4565071"/>
            <a:ext cx="629699" cy="267054"/>
            <a:chOff x="0" y="0"/>
            <a:chExt cx="225670" cy="9570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25670" cy="95706"/>
            </a:xfrm>
            <a:custGeom>
              <a:avLst/>
              <a:gdLst/>
              <a:ahLst/>
              <a:cxnLst/>
              <a:rect l="l" t="t" r="r" b="b"/>
              <a:pathLst>
                <a:path w="225670" h="95706">
                  <a:moveTo>
                    <a:pt x="0" y="0"/>
                  </a:moveTo>
                  <a:lnTo>
                    <a:pt x="225670" y="0"/>
                  </a:lnTo>
                  <a:lnTo>
                    <a:pt x="225670" y="95706"/>
                  </a:lnTo>
                  <a:lnTo>
                    <a:pt x="0" y="95706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225670" cy="15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866779" y="4565071"/>
            <a:ext cx="629699" cy="1273163"/>
            <a:chOff x="0" y="0"/>
            <a:chExt cx="225670" cy="45627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25670" cy="456273"/>
            </a:xfrm>
            <a:custGeom>
              <a:avLst/>
              <a:gdLst/>
              <a:ahLst/>
              <a:cxnLst/>
              <a:rect l="l" t="t" r="r" b="b"/>
              <a:pathLst>
                <a:path w="225670" h="456273">
                  <a:moveTo>
                    <a:pt x="0" y="0"/>
                  </a:moveTo>
                  <a:lnTo>
                    <a:pt x="225670" y="0"/>
                  </a:lnTo>
                  <a:lnTo>
                    <a:pt x="225670" y="456273"/>
                  </a:lnTo>
                  <a:lnTo>
                    <a:pt x="0" y="456273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225670" cy="513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653233" y="4070554"/>
            <a:ext cx="754471" cy="366806"/>
            <a:chOff x="0" y="0"/>
            <a:chExt cx="270374" cy="13146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70374" cy="131462"/>
            </a:xfrm>
            <a:custGeom>
              <a:avLst/>
              <a:gdLst/>
              <a:ahLst/>
              <a:cxnLst/>
              <a:rect l="l" t="t" r="r" b="b"/>
              <a:pathLst>
                <a:path w="270374" h="131462">
                  <a:moveTo>
                    <a:pt x="270374" y="65731"/>
                  </a:moveTo>
                  <a:lnTo>
                    <a:pt x="270374" y="65731"/>
                  </a:lnTo>
                  <a:cubicBezTo>
                    <a:pt x="270374" y="102033"/>
                    <a:pt x="240945" y="131462"/>
                    <a:pt x="204643" y="131462"/>
                  </a:cubicBezTo>
                  <a:lnTo>
                    <a:pt x="65731" y="131462"/>
                  </a:lnTo>
                  <a:cubicBezTo>
                    <a:pt x="29429" y="131462"/>
                    <a:pt x="0" y="102033"/>
                    <a:pt x="0" y="65731"/>
                  </a:cubicBezTo>
                  <a:lnTo>
                    <a:pt x="0" y="65731"/>
                  </a:lnTo>
                  <a:cubicBezTo>
                    <a:pt x="0" y="29429"/>
                    <a:pt x="29429" y="0"/>
                    <a:pt x="65731" y="0"/>
                  </a:cubicBezTo>
                  <a:lnTo>
                    <a:pt x="204643" y="0"/>
                  </a:lnTo>
                  <a:cubicBezTo>
                    <a:pt x="240945" y="0"/>
                    <a:pt x="270374" y="29429"/>
                    <a:pt x="270374" y="6573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270374" cy="188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051771" y="3184905"/>
            <a:ext cx="1073186" cy="421177"/>
            <a:chOff x="0" y="0"/>
            <a:chExt cx="384589" cy="15094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84589" cy="150948"/>
            </a:xfrm>
            <a:custGeom>
              <a:avLst/>
              <a:gdLst/>
              <a:ahLst/>
              <a:cxnLst/>
              <a:rect l="l" t="t" r="r" b="b"/>
              <a:pathLst>
                <a:path w="384589" h="150948">
                  <a:moveTo>
                    <a:pt x="384589" y="64926"/>
                  </a:moveTo>
                  <a:lnTo>
                    <a:pt x="384589" y="86023"/>
                  </a:lnTo>
                  <a:cubicBezTo>
                    <a:pt x="384589" y="103242"/>
                    <a:pt x="377749" y="119756"/>
                    <a:pt x="365573" y="131932"/>
                  </a:cubicBezTo>
                  <a:cubicBezTo>
                    <a:pt x="353397" y="144108"/>
                    <a:pt x="336883" y="150948"/>
                    <a:pt x="319664" y="150948"/>
                  </a:cubicBezTo>
                  <a:lnTo>
                    <a:pt x="64926" y="150948"/>
                  </a:lnTo>
                  <a:cubicBezTo>
                    <a:pt x="47706" y="150948"/>
                    <a:pt x="31192" y="144108"/>
                    <a:pt x="19016" y="131932"/>
                  </a:cubicBezTo>
                  <a:cubicBezTo>
                    <a:pt x="6840" y="119756"/>
                    <a:pt x="0" y="103242"/>
                    <a:pt x="0" y="86023"/>
                  </a:cubicBezTo>
                  <a:lnTo>
                    <a:pt x="0" y="64926"/>
                  </a:lnTo>
                  <a:cubicBezTo>
                    <a:pt x="0" y="47706"/>
                    <a:pt x="6840" y="31192"/>
                    <a:pt x="19016" y="19016"/>
                  </a:cubicBezTo>
                  <a:cubicBezTo>
                    <a:pt x="31192" y="6840"/>
                    <a:pt x="47706" y="0"/>
                    <a:pt x="64926" y="0"/>
                  </a:cubicBezTo>
                  <a:lnTo>
                    <a:pt x="319664" y="0"/>
                  </a:lnTo>
                  <a:cubicBezTo>
                    <a:pt x="336883" y="0"/>
                    <a:pt x="353397" y="6840"/>
                    <a:pt x="365573" y="19016"/>
                  </a:cubicBezTo>
                  <a:cubicBezTo>
                    <a:pt x="377749" y="31192"/>
                    <a:pt x="384589" y="47706"/>
                    <a:pt x="384589" y="64926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384589" cy="208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747721" y="4070554"/>
            <a:ext cx="754471" cy="366806"/>
            <a:chOff x="0" y="0"/>
            <a:chExt cx="270374" cy="13146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70374" cy="131462"/>
            </a:xfrm>
            <a:custGeom>
              <a:avLst/>
              <a:gdLst/>
              <a:ahLst/>
              <a:cxnLst/>
              <a:rect l="l" t="t" r="r" b="b"/>
              <a:pathLst>
                <a:path w="270374" h="131462">
                  <a:moveTo>
                    <a:pt x="270374" y="65731"/>
                  </a:moveTo>
                  <a:lnTo>
                    <a:pt x="270374" y="65731"/>
                  </a:lnTo>
                  <a:cubicBezTo>
                    <a:pt x="270374" y="102033"/>
                    <a:pt x="240945" y="131462"/>
                    <a:pt x="204643" y="131462"/>
                  </a:cubicBezTo>
                  <a:lnTo>
                    <a:pt x="65731" y="131462"/>
                  </a:lnTo>
                  <a:cubicBezTo>
                    <a:pt x="29429" y="131462"/>
                    <a:pt x="0" y="102033"/>
                    <a:pt x="0" y="65731"/>
                  </a:cubicBezTo>
                  <a:lnTo>
                    <a:pt x="0" y="65731"/>
                  </a:lnTo>
                  <a:cubicBezTo>
                    <a:pt x="0" y="29429"/>
                    <a:pt x="29429" y="0"/>
                    <a:pt x="65731" y="0"/>
                  </a:cubicBezTo>
                  <a:lnTo>
                    <a:pt x="204643" y="0"/>
                  </a:lnTo>
                  <a:cubicBezTo>
                    <a:pt x="240945" y="0"/>
                    <a:pt x="270374" y="29429"/>
                    <a:pt x="270374" y="6573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A9A8"/>
              </a:solidFill>
              <a:prstDash val="solid"/>
              <a:miter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270374" cy="188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49" name="AutoShape 49"/>
          <p:cNvSpPr/>
          <p:nvPr/>
        </p:nvSpPr>
        <p:spPr>
          <a:xfrm flipV="1">
            <a:off x="6248921" y="2838630"/>
            <a:ext cx="0" cy="156271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0" name="AutoShape 50"/>
          <p:cNvSpPr/>
          <p:nvPr/>
        </p:nvSpPr>
        <p:spPr>
          <a:xfrm flipV="1">
            <a:off x="7600520" y="2838630"/>
            <a:ext cx="0" cy="156271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1" name="AutoShape 51"/>
          <p:cNvSpPr/>
          <p:nvPr/>
        </p:nvSpPr>
        <p:spPr>
          <a:xfrm flipV="1">
            <a:off x="6940436" y="2838630"/>
            <a:ext cx="0" cy="156271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2" name="AutoShape 52"/>
          <p:cNvSpPr/>
          <p:nvPr/>
        </p:nvSpPr>
        <p:spPr>
          <a:xfrm flipV="1">
            <a:off x="8282256" y="2838630"/>
            <a:ext cx="0" cy="156271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3" name="AutoShape 53"/>
          <p:cNvSpPr/>
          <p:nvPr/>
        </p:nvSpPr>
        <p:spPr>
          <a:xfrm flipV="1">
            <a:off x="8999489" y="2838630"/>
            <a:ext cx="0" cy="156271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4" name="AutoShape 54"/>
          <p:cNvSpPr/>
          <p:nvPr/>
        </p:nvSpPr>
        <p:spPr>
          <a:xfrm flipV="1">
            <a:off x="6591822" y="2838630"/>
            <a:ext cx="0" cy="156271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5" name="AutoShape 55"/>
          <p:cNvSpPr/>
          <p:nvPr/>
        </p:nvSpPr>
        <p:spPr>
          <a:xfrm flipV="1">
            <a:off x="7941515" y="2838630"/>
            <a:ext cx="0" cy="156271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6" name="AutoShape 56"/>
          <p:cNvSpPr/>
          <p:nvPr/>
        </p:nvSpPr>
        <p:spPr>
          <a:xfrm flipV="1">
            <a:off x="7257620" y="2838630"/>
            <a:ext cx="0" cy="1562715"/>
          </a:xfrm>
          <a:prstGeom prst="line">
            <a:avLst/>
          </a:prstGeom>
          <a:ln w="9525" cap="flat">
            <a:solidFill>
              <a:srgbClr val="E7E7E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7" name="AutoShape 57"/>
          <p:cNvSpPr/>
          <p:nvPr/>
        </p:nvSpPr>
        <p:spPr>
          <a:xfrm flipV="1">
            <a:off x="8622299" y="2838630"/>
            <a:ext cx="0" cy="156271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8" name="AutoShape 58"/>
          <p:cNvSpPr/>
          <p:nvPr/>
        </p:nvSpPr>
        <p:spPr>
          <a:xfrm flipV="1">
            <a:off x="9326197" y="2838630"/>
            <a:ext cx="0" cy="1562715"/>
          </a:xfrm>
          <a:prstGeom prst="line">
            <a:avLst/>
          </a:prstGeom>
          <a:ln w="9525" cap="flat">
            <a:solidFill>
              <a:srgbClr val="CAC9C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9" name="AutoShape 59"/>
          <p:cNvSpPr/>
          <p:nvPr/>
        </p:nvSpPr>
        <p:spPr>
          <a:xfrm flipV="1">
            <a:off x="6247576" y="2819829"/>
            <a:ext cx="320083" cy="11689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0" name="AutoShape 60"/>
          <p:cNvSpPr/>
          <p:nvPr/>
        </p:nvSpPr>
        <p:spPr>
          <a:xfrm flipV="1">
            <a:off x="6273192" y="3720987"/>
            <a:ext cx="293292" cy="10297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1" name="AutoShape 61"/>
          <p:cNvSpPr/>
          <p:nvPr/>
        </p:nvSpPr>
        <p:spPr>
          <a:xfrm>
            <a:off x="6277087" y="4094369"/>
            <a:ext cx="340450" cy="9229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2" name="AutoShape 62"/>
          <p:cNvSpPr/>
          <p:nvPr/>
        </p:nvSpPr>
        <p:spPr>
          <a:xfrm flipV="1">
            <a:off x="6616471" y="2715493"/>
            <a:ext cx="295507" cy="88159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3" name="AutoShape 63"/>
          <p:cNvSpPr/>
          <p:nvPr/>
        </p:nvSpPr>
        <p:spPr>
          <a:xfrm flipV="1">
            <a:off x="6615752" y="3634651"/>
            <a:ext cx="295877" cy="7175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4" name="AutoShape 64"/>
          <p:cNvSpPr/>
          <p:nvPr/>
        </p:nvSpPr>
        <p:spPr>
          <a:xfrm>
            <a:off x="6573638" y="4085413"/>
            <a:ext cx="388705" cy="158153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5" name="AutoShape 65"/>
          <p:cNvSpPr/>
          <p:nvPr/>
        </p:nvSpPr>
        <p:spPr>
          <a:xfrm>
            <a:off x="6950224" y="2729971"/>
            <a:ext cx="298561" cy="47935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6" name="AutoShape 66"/>
          <p:cNvSpPr/>
          <p:nvPr/>
        </p:nvSpPr>
        <p:spPr>
          <a:xfrm flipV="1">
            <a:off x="6961023" y="3532028"/>
            <a:ext cx="264417" cy="8840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7" name="AutoShape 67"/>
          <p:cNvSpPr/>
          <p:nvPr/>
        </p:nvSpPr>
        <p:spPr>
          <a:xfrm>
            <a:off x="6911978" y="4226927"/>
            <a:ext cx="336930" cy="3329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8" name="AutoShape 68"/>
          <p:cNvSpPr/>
          <p:nvPr/>
        </p:nvSpPr>
        <p:spPr>
          <a:xfrm flipH="1">
            <a:off x="7236666" y="3126962"/>
            <a:ext cx="334532" cy="10419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69" name="AutoShape 69"/>
          <p:cNvSpPr/>
          <p:nvPr/>
        </p:nvSpPr>
        <p:spPr>
          <a:xfrm flipH="1" flipV="1">
            <a:off x="7275279" y="3527630"/>
            <a:ext cx="335231" cy="49527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0" name="AutoShape 70"/>
          <p:cNvSpPr/>
          <p:nvPr/>
        </p:nvSpPr>
        <p:spPr>
          <a:xfrm flipH="1" flipV="1">
            <a:off x="7248785" y="4262746"/>
            <a:ext cx="365945" cy="4382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1" name="AutoShape 71"/>
          <p:cNvSpPr/>
          <p:nvPr/>
        </p:nvSpPr>
        <p:spPr>
          <a:xfrm flipH="1">
            <a:off x="7589014" y="2803652"/>
            <a:ext cx="349291" cy="325521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2" name="AutoShape 72"/>
          <p:cNvSpPr/>
          <p:nvPr/>
        </p:nvSpPr>
        <p:spPr>
          <a:xfrm flipH="1">
            <a:off x="7609781" y="3487513"/>
            <a:ext cx="341959" cy="8354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3" name="AutoShape 73"/>
          <p:cNvSpPr/>
          <p:nvPr/>
        </p:nvSpPr>
        <p:spPr>
          <a:xfrm flipH="1">
            <a:off x="7563297" y="4293166"/>
            <a:ext cx="352265" cy="1340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4" name="AutoShape 74"/>
          <p:cNvSpPr/>
          <p:nvPr/>
        </p:nvSpPr>
        <p:spPr>
          <a:xfrm flipH="1" flipV="1">
            <a:off x="7957090" y="2828567"/>
            <a:ext cx="321557" cy="30060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5" name="AutoShape 75"/>
          <p:cNvSpPr/>
          <p:nvPr/>
        </p:nvSpPr>
        <p:spPr>
          <a:xfrm flipH="1">
            <a:off x="7951270" y="3425385"/>
            <a:ext cx="293875" cy="57212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6" name="AutoShape 76"/>
          <p:cNvSpPr/>
          <p:nvPr/>
        </p:nvSpPr>
        <p:spPr>
          <a:xfrm flipH="1" flipV="1">
            <a:off x="7915545" y="4292188"/>
            <a:ext cx="341013" cy="12797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7" name="AutoShape 77"/>
          <p:cNvSpPr/>
          <p:nvPr/>
        </p:nvSpPr>
        <p:spPr>
          <a:xfrm flipH="1">
            <a:off x="8307968" y="3132144"/>
            <a:ext cx="335285" cy="6194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8" name="AutoShape 78"/>
          <p:cNvSpPr/>
          <p:nvPr/>
        </p:nvSpPr>
        <p:spPr>
          <a:xfrm flipH="1">
            <a:off x="8285350" y="2949232"/>
            <a:ext cx="321990" cy="45031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79" name="AutoShape 79"/>
          <p:cNvSpPr/>
          <p:nvPr/>
        </p:nvSpPr>
        <p:spPr>
          <a:xfrm flipH="1" flipV="1">
            <a:off x="8256540" y="4305950"/>
            <a:ext cx="386712" cy="70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0" name="AutoShape 80"/>
          <p:cNvSpPr/>
          <p:nvPr/>
        </p:nvSpPr>
        <p:spPr>
          <a:xfrm flipH="1" flipV="1">
            <a:off x="8643241" y="3132934"/>
            <a:ext cx="377202" cy="11594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1" name="AutoShape 81"/>
          <p:cNvSpPr/>
          <p:nvPr/>
        </p:nvSpPr>
        <p:spPr>
          <a:xfrm flipH="1">
            <a:off x="8648015" y="2928311"/>
            <a:ext cx="365757" cy="0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2" name="AutoShape 82"/>
          <p:cNvSpPr/>
          <p:nvPr/>
        </p:nvSpPr>
        <p:spPr>
          <a:xfrm flipH="1" flipV="1">
            <a:off x="8643252" y="4306705"/>
            <a:ext cx="377190" cy="725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3" name="AutoShape 83"/>
          <p:cNvSpPr/>
          <p:nvPr/>
        </p:nvSpPr>
        <p:spPr>
          <a:xfrm flipH="1" flipV="1">
            <a:off x="8969011" y="3144527"/>
            <a:ext cx="382902" cy="14195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4" name="AutoShape 84"/>
          <p:cNvSpPr/>
          <p:nvPr/>
        </p:nvSpPr>
        <p:spPr>
          <a:xfrm flipH="1" flipV="1">
            <a:off x="9012705" y="2935667"/>
            <a:ext cx="339208" cy="101229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5" name="AutoShape 85"/>
          <p:cNvSpPr/>
          <p:nvPr/>
        </p:nvSpPr>
        <p:spPr>
          <a:xfrm flipH="1" flipV="1">
            <a:off x="8969011" y="4307429"/>
            <a:ext cx="331483" cy="10628"/>
          </a:xfrm>
          <a:prstGeom prst="line">
            <a:avLst/>
          </a:pr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6" name="AutoShape 86"/>
          <p:cNvSpPr/>
          <p:nvPr/>
        </p:nvSpPr>
        <p:spPr>
          <a:xfrm flipV="1">
            <a:off x="285422" y="7146304"/>
            <a:ext cx="10121156" cy="0"/>
          </a:xfrm>
          <a:prstGeom prst="line">
            <a:avLst/>
          </a:prstGeom>
          <a:ln w="9525" cap="flat">
            <a:solidFill>
              <a:srgbClr val="CAC9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87" name="Group 87"/>
          <p:cNvGrpSpPr/>
          <p:nvPr/>
        </p:nvGrpSpPr>
        <p:grpSpPr>
          <a:xfrm>
            <a:off x="3054027" y="4008651"/>
            <a:ext cx="70930" cy="61902"/>
            <a:chOff x="0" y="0"/>
            <a:chExt cx="698500" cy="6096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044388" y="4008651"/>
            <a:ext cx="70930" cy="61902"/>
            <a:chOff x="0" y="0"/>
            <a:chExt cx="698500" cy="6096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66666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2079853" y="3606081"/>
            <a:ext cx="508511" cy="402570"/>
          </a:xfrm>
          <a:custGeom>
            <a:avLst/>
            <a:gdLst/>
            <a:ahLst/>
            <a:cxnLst/>
            <a:rect l="l" t="t" r="r" b="b"/>
            <a:pathLst>
              <a:path w="508511" h="402570">
                <a:moveTo>
                  <a:pt x="508511" y="0"/>
                </a:moveTo>
                <a:lnTo>
                  <a:pt x="508511" y="45334"/>
                </a:lnTo>
                <a:cubicBezTo>
                  <a:pt x="508511" y="57357"/>
                  <a:pt x="503735" y="68887"/>
                  <a:pt x="495233" y="77389"/>
                </a:cubicBezTo>
                <a:cubicBezTo>
                  <a:pt x="486732" y="85891"/>
                  <a:pt x="475201" y="90667"/>
                  <a:pt x="463178" y="90667"/>
                </a:cubicBezTo>
                <a:lnTo>
                  <a:pt x="104775" y="90667"/>
                </a:lnTo>
                <a:cubicBezTo>
                  <a:pt x="46909" y="90667"/>
                  <a:pt x="0" y="137576"/>
                  <a:pt x="0" y="195442"/>
                </a:cubicBezTo>
                <a:lnTo>
                  <a:pt x="0" y="402570"/>
                </a:lnTo>
              </a:path>
            </a:pathLst>
          </a:cu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94" name="Freeform 94"/>
          <p:cNvSpPr/>
          <p:nvPr/>
        </p:nvSpPr>
        <p:spPr>
          <a:xfrm>
            <a:off x="2588364" y="3606081"/>
            <a:ext cx="496366" cy="402570"/>
          </a:xfrm>
          <a:custGeom>
            <a:avLst/>
            <a:gdLst/>
            <a:ahLst/>
            <a:cxnLst/>
            <a:rect l="l" t="t" r="r" b="b"/>
            <a:pathLst>
              <a:path w="496366" h="402570">
                <a:moveTo>
                  <a:pt x="0" y="0"/>
                </a:moveTo>
                <a:lnTo>
                  <a:pt x="0" y="45334"/>
                </a:lnTo>
                <a:cubicBezTo>
                  <a:pt x="0" y="70370"/>
                  <a:pt x="20296" y="90667"/>
                  <a:pt x="45333" y="90667"/>
                </a:cubicBezTo>
                <a:lnTo>
                  <a:pt x="391591" y="90667"/>
                </a:lnTo>
                <a:cubicBezTo>
                  <a:pt x="449456" y="90667"/>
                  <a:pt x="496366" y="137576"/>
                  <a:pt x="496366" y="195442"/>
                </a:cubicBezTo>
                <a:lnTo>
                  <a:pt x="496366" y="401282"/>
                </a:lnTo>
                <a:cubicBezTo>
                  <a:pt x="496366" y="401993"/>
                  <a:pt x="495788" y="402570"/>
                  <a:pt x="495077" y="402570"/>
                </a:cubicBezTo>
                <a:lnTo>
                  <a:pt x="493788" y="402570"/>
                </a:lnTo>
              </a:path>
            </a:pathLst>
          </a:custGeom>
          <a:ln w="9525" cap="flat">
            <a:solidFill>
              <a:srgbClr val="6666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grpSp>
        <p:nvGrpSpPr>
          <p:cNvPr id="95" name="Group 95"/>
          <p:cNvGrpSpPr/>
          <p:nvPr/>
        </p:nvGrpSpPr>
        <p:grpSpPr>
          <a:xfrm>
            <a:off x="6223205" y="2908347"/>
            <a:ext cx="51432" cy="51432"/>
            <a:chOff x="0" y="0"/>
            <a:chExt cx="812800" cy="81280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220745" y="4065429"/>
            <a:ext cx="56353" cy="56353"/>
            <a:chOff x="0" y="0"/>
            <a:chExt cx="812800" cy="8128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223205" y="3806762"/>
            <a:ext cx="51432" cy="5143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566106" y="2785289"/>
            <a:ext cx="51432" cy="5143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565039" y="3686750"/>
            <a:ext cx="51432" cy="5143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566106" y="4077881"/>
            <a:ext cx="51432" cy="51432"/>
            <a:chOff x="0" y="0"/>
            <a:chExt cx="812800" cy="8128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6910911" y="2682423"/>
            <a:ext cx="51432" cy="51432"/>
            <a:chOff x="0" y="0"/>
            <a:chExt cx="812800" cy="812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6910911" y="3602873"/>
            <a:ext cx="51432" cy="51432"/>
            <a:chOff x="0" y="0"/>
            <a:chExt cx="812800" cy="81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6911978" y="4201211"/>
            <a:ext cx="51432" cy="51432"/>
            <a:chOff x="0" y="0"/>
            <a:chExt cx="812800" cy="812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7236666" y="3205444"/>
            <a:ext cx="51432" cy="51432"/>
            <a:chOff x="0" y="0"/>
            <a:chExt cx="812800" cy="8128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7224119" y="3498155"/>
            <a:ext cx="51432" cy="51432"/>
            <a:chOff x="0" y="0"/>
            <a:chExt cx="812800" cy="812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48785" y="4237030"/>
            <a:ext cx="51432" cy="51432"/>
            <a:chOff x="0" y="0"/>
            <a:chExt cx="812800" cy="812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7570041" y="3093596"/>
            <a:ext cx="51432" cy="51432"/>
            <a:chOff x="0" y="0"/>
            <a:chExt cx="812800" cy="812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7559077" y="3551441"/>
            <a:ext cx="51432" cy="51432"/>
            <a:chOff x="0" y="0"/>
            <a:chExt cx="812800" cy="81280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7563297" y="4280850"/>
            <a:ext cx="51432" cy="51432"/>
            <a:chOff x="0" y="0"/>
            <a:chExt cx="812800" cy="81280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7912588" y="2785289"/>
            <a:ext cx="51432" cy="51432"/>
            <a:chOff x="0" y="0"/>
            <a:chExt cx="812800" cy="8128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7900307" y="3461796"/>
            <a:ext cx="51432" cy="51432"/>
            <a:chOff x="0" y="0"/>
            <a:chExt cx="812800" cy="81280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5" name="TextBox 14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7915545" y="4266472"/>
            <a:ext cx="51432" cy="51432"/>
            <a:chOff x="0" y="0"/>
            <a:chExt cx="812800" cy="81280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48" name="TextBox 14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8256540" y="3113096"/>
            <a:ext cx="51432" cy="51432"/>
            <a:chOff x="0" y="0"/>
            <a:chExt cx="812800" cy="81280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8244676" y="3394754"/>
            <a:ext cx="51432" cy="51432"/>
            <a:chOff x="0" y="0"/>
            <a:chExt cx="812800" cy="8128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8256540" y="4280234"/>
            <a:ext cx="51432" cy="51432"/>
            <a:chOff x="0" y="0"/>
            <a:chExt cx="812800" cy="8128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57" name="TextBox 15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8591820" y="3106427"/>
            <a:ext cx="51432" cy="51432"/>
            <a:chOff x="0" y="0"/>
            <a:chExt cx="812800" cy="812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0" name="TextBox 16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8596583" y="2902595"/>
            <a:ext cx="51432" cy="51432"/>
            <a:chOff x="0" y="0"/>
            <a:chExt cx="812800" cy="81280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3" name="TextBox 16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8591820" y="4280939"/>
            <a:ext cx="51432" cy="51432"/>
            <a:chOff x="0" y="0"/>
            <a:chExt cx="812800" cy="81280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8969011" y="3118811"/>
            <a:ext cx="51432" cy="51432"/>
            <a:chOff x="0" y="0"/>
            <a:chExt cx="812800" cy="81280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69" name="TextBox 16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8962340" y="2902595"/>
            <a:ext cx="51432" cy="51432"/>
            <a:chOff x="0" y="0"/>
            <a:chExt cx="812800" cy="8128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2" name="TextBox 17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8969011" y="4281713"/>
            <a:ext cx="51432" cy="51432"/>
            <a:chOff x="0" y="0"/>
            <a:chExt cx="812800" cy="812800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9300481" y="3260770"/>
            <a:ext cx="51432" cy="51432"/>
            <a:chOff x="0" y="0"/>
            <a:chExt cx="812800" cy="81280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78" name="TextBox 17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9300481" y="3011180"/>
            <a:ext cx="51432" cy="51432"/>
            <a:chOff x="0" y="0"/>
            <a:chExt cx="812800" cy="812800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1" name="TextBox 18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9300481" y="4293166"/>
            <a:ext cx="51432" cy="51432"/>
            <a:chOff x="0" y="0"/>
            <a:chExt cx="812800" cy="8128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84" name="TextBox 18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185" name="Freeform 185"/>
          <p:cNvSpPr/>
          <p:nvPr/>
        </p:nvSpPr>
        <p:spPr>
          <a:xfrm>
            <a:off x="6187090" y="5718478"/>
            <a:ext cx="687531" cy="687531"/>
          </a:xfrm>
          <a:custGeom>
            <a:avLst/>
            <a:gdLst/>
            <a:ahLst/>
            <a:cxnLst/>
            <a:rect l="l" t="t" r="r" b="b"/>
            <a:pathLst>
              <a:path w="687531" h="687531">
                <a:moveTo>
                  <a:pt x="0" y="0"/>
                </a:moveTo>
                <a:lnTo>
                  <a:pt x="687531" y="0"/>
                </a:lnTo>
                <a:lnTo>
                  <a:pt x="687531" y="687531"/>
                </a:lnTo>
                <a:lnTo>
                  <a:pt x="0" y="6875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86" name="Freeform 186"/>
          <p:cNvSpPr/>
          <p:nvPr/>
        </p:nvSpPr>
        <p:spPr>
          <a:xfrm>
            <a:off x="8134163" y="5409467"/>
            <a:ext cx="1287799" cy="1287799"/>
          </a:xfrm>
          <a:custGeom>
            <a:avLst/>
            <a:gdLst/>
            <a:ahLst/>
            <a:cxnLst/>
            <a:rect l="l" t="t" r="r" b="b"/>
            <a:pathLst>
              <a:path w="1287799" h="1287799">
                <a:moveTo>
                  <a:pt x="0" y="0"/>
                </a:moveTo>
                <a:lnTo>
                  <a:pt x="1287799" y="0"/>
                </a:lnTo>
                <a:lnTo>
                  <a:pt x="1287799" y="1287799"/>
                </a:lnTo>
                <a:lnTo>
                  <a:pt x="0" y="12877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87" name="TextBox 187"/>
          <p:cNvSpPr txBox="1"/>
          <p:nvPr/>
        </p:nvSpPr>
        <p:spPr>
          <a:xfrm>
            <a:off x="3025958" y="393950"/>
            <a:ext cx="212715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Netherlands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5489696" y="393950"/>
            <a:ext cx="473506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Circular Economy for Plastics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5489696" y="773807"/>
            <a:ext cx="473506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499" spc="-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for 2024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-418954" y="-805476"/>
            <a:ext cx="11754820" cy="2130613"/>
            <a:chOff x="0" y="0"/>
            <a:chExt cx="15673093" cy="2840817"/>
          </a:xfrm>
        </p:grpSpPr>
        <p:grpSp>
          <p:nvGrpSpPr>
            <p:cNvPr id="191" name="Group 191"/>
            <p:cNvGrpSpPr/>
            <p:nvPr/>
          </p:nvGrpSpPr>
          <p:grpSpPr>
            <a:xfrm>
              <a:off x="0" y="0"/>
              <a:ext cx="15673093" cy="2840817"/>
              <a:chOff x="0" y="0"/>
              <a:chExt cx="4212662" cy="763564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4212662" cy="763564"/>
              </a:xfrm>
              <a:custGeom>
                <a:avLst/>
                <a:gdLst/>
                <a:ahLst/>
                <a:cxnLst/>
                <a:rect l="l" t="t" r="r" b="b"/>
                <a:pathLst>
                  <a:path w="4212662" h="763564">
                    <a:moveTo>
                      <a:pt x="46103" y="0"/>
                    </a:moveTo>
                    <a:lnTo>
                      <a:pt x="4166559" y="0"/>
                    </a:lnTo>
                    <a:cubicBezTo>
                      <a:pt x="4192021" y="0"/>
                      <a:pt x="4212662" y="20641"/>
                      <a:pt x="4212662" y="46103"/>
                    </a:cubicBezTo>
                    <a:lnTo>
                      <a:pt x="4212662" y="717460"/>
                    </a:lnTo>
                    <a:cubicBezTo>
                      <a:pt x="4212662" y="742922"/>
                      <a:pt x="4192021" y="763564"/>
                      <a:pt x="4166559" y="763564"/>
                    </a:cubicBezTo>
                    <a:lnTo>
                      <a:pt x="46103" y="763564"/>
                    </a:lnTo>
                    <a:cubicBezTo>
                      <a:pt x="20641" y="763564"/>
                      <a:pt x="0" y="742922"/>
                      <a:pt x="0" y="717460"/>
                    </a:cubicBezTo>
                    <a:lnTo>
                      <a:pt x="0" y="46103"/>
                    </a:lnTo>
                    <a:cubicBezTo>
                      <a:pt x="0" y="20641"/>
                      <a:pt x="20641" y="0"/>
                      <a:pt x="46103" y="0"/>
                    </a:cubicBezTo>
                    <a:close/>
                  </a:path>
                </a:pathLst>
              </a:custGeom>
              <a:solidFill>
                <a:srgbClr val="F95A3C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193" name="TextBox 193"/>
              <p:cNvSpPr txBox="1"/>
              <p:nvPr/>
            </p:nvSpPr>
            <p:spPr>
              <a:xfrm>
                <a:off x="0" y="-57150"/>
                <a:ext cx="4212662" cy="820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194" name="Freeform 194"/>
            <p:cNvSpPr/>
            <p:nvPr/>
          </p:nvSpPr>
          <p:spPr>
            <a:xfrm>
              <a:off x="883978" y="1529891"/>
              <a:ext cx="2185348" cy="875669"/>
            </a:xfrm>
            <a:custGeom>
              <a:avLst/>
              <a:gdLst/>
              <a:ahLst/>
              <a:cxnLst/>
              <a:rect l="l" t="t" r="r" b="b"/>
              <a:pathLst>
                <a:path w="2185348" h="875669">
                  <a:moveTo>
                    <a:pt x="0" y="0"/>
                  </a:moveTo>
                  <a:lnTo>
                    <a:pt x="2185348" y="0"/>
                  </a:lnTo>
                  <a:lnTo>
                    <a:pt x="2185348" y="875668"/>
                  </a:lnTo>
                  <a:lnTo>
                    <a:pt x="0" y="875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195" name="AutoShape 195"/>
            <p:cNvSpPr/>
            <p:nvPr/>
          </p:nvSpPr>
          <p:spPr>
            <a:xfrm flipH="1">
              <a:off x="6716487" y="2112243"/>
              <a:ext cx="6350" cy="49530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196" name="TextBox 196"/>
            <p:cNvSpPr txBox="1"/>
            <p:nvPr/>
          </p:nvSpPr>
          <p:spPr>
            <a:xfrm>
              <a:off x="4217703" y="2074143"/>
              <a:ext cx="232982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Nederland</a:t>
              </a:r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4217703" y="1466129"/>
              <a:ext cx="9567706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 Circulaire Economie voor Plastics</a:t>
              </a:r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7006350" y="2076556"/>
              <a:ext cx="6313414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4"/>
                </a:lnSpc>
              </a:pPr>
              <a:r>
                <a:rPr lang="en-US" sz="2499" spc="-5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2024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362395" y="1465391"/>
            <a:ext cx="1668073" cy="440832"/>
            <a:chOff x="0" y="0"/>
            <a:chExt cx="597800" cy="157984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597800" cy="157984"/>
            </a:xfrm>
            <a:custGeom>
              <a:avLst/>
              <a:gdLst/>
              <a:ahLst/>
              <a:cxnLst/>
              <a:rect l="l" t="t" r="r" b="b"/>
              <a:pathLst>
                <a:path w="597800" h="157984">
                  <a:moveTo>
                    <a:pt x="0" y="0"/>
                  </a:moveTo>
                  <a:lnTo>
                    <a:pt x="597800" y="0"/>
                  </a:lnTo>
                  <a:lnTo>
                    <a:pt x="597800" y="157984"/>
                  </a:lnTo>
                  <a:lnTo>
                    <a:pt x="0" y="157984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01" name="TextBox 201"/>
            <p:cNvSpPr txBox="1"/>
            <p:nvPr/>
          </p:nvSpPr>
          <p:spPr>
            <a:xfrm>
              <a:off x="0" y="-38100"/>
              <a:ext cx="597800" cy="196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7"/>
                </a:lnSpc>
              </a:pPr>
              <a:r>
                <a:rPr lang="en-US" sz="1477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VERPAKKINGEN</a:t>
              </a:r>
              <a:r>
                <a:rPr lang="en-US" sz="1477" b="1" baseline="300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sp>
        <p:nvSpPr>
          <p:cNvPr id="202" name="TextBox 202"/>
          <p:cNvSpPr txBox="1"/>
          <p:nvPr/>
        </p:nvSpPr>
        <p:spPr>
          <a:xfrm>
            <a:off x="548683" y="1991947"/>
            <a:ext cx="4062363" cy="35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Inzameling en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verwerking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van post-consumer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plasticafval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van VERPAKKINGEN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533024" y="1963372"/>
            <a:ext cx="440263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Ontwikkeling verwerking van post-consumer plasticafval van VERPAKKINGEN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500003" y="4958530"/>
            <a:ext cx="3965413" cy="42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nl-NL" sz="115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Ontwikkeling post-consumer plasticafval  VERPAKKINGEN</a:t>
            </a:r>
            <a:endParaRPr lang="nl-NL" sz="1150" b="1">
              <a:solidFill>
                <a:srgbClr val="666665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205" name="TextBox 205"/>
          <p:cNvSpPr txBox="1"/>
          <p:nvPr/>
        </p:nvSpPr>
        <p:spPr>
          <a:xfrm>
            <a:off x="548683" y="2346135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8038572" y="2189912"/>
            <a:ext cx="1005780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2006-2024, in kt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5500003" y="5375726"/>
            <a:ext cx="966192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2018-2024, in kt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3362719" y="2592500"/>
            <a:ext cx="1711855" cy="657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nl-NL" sz="9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Gescheiden inzameling</a:t>
            </a:r>
            <a:r>
              <a:rPr lang="nl-NL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van plastic </a:t>
            </a:r>
            <a:r>
              <a:rPr lang="nl-NL" sz="9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verpakkingsafval</a:t>
            </a:r>
            <a:r>
              <a:rPr lang="nl-NL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leidt </a:t>
            </a:r>
            <a:r>
              <a:rPr lang="nl-NL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 Bold"/>
              </a:rPr>
              <a:t>tot </a:t>
            </a:r>
            <a:r>
              <a:rPr lang="nl-NL" sz="900" b="1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5</a:t>
            </a:r>
            <a:r>
              <a:rPr lang="nl-NL" sz="9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keer meer recycling </a:t>
            </a:r>
            <a:endParaRPr lang="nl-NL" sz="9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09" name="TextBox 209"/>
          <p:cNvSpPr txBox="1"/>
          <p:nvPr/>
        </p:nvSpPr>
        <p:spPr>
          <a:xfrm>
            <a:off x="7900307" y="5432876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44.7%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6223205" y="5700846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+2%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9081560" y="5442401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55.3%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6831412" y="5747201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569 </a:t>
            </a:r>
            <a:r>
              <a:rPr lang="en-US" sz="12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kt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6831412" y="5920149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5646769" y="6228352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560 </a:t>
            </a:r>
            <a:r>
              <a:rPr lang="en-US" sz="12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kt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5646769" y="6387177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2018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3537840" y="5044176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70.6%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1035757" y="4582570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b="1">
                <a:solidFill>
                  <a:srgbClr val="009C85"/>
                </a:solidFill>
                <a:latin typeface="Poppins Bold"/>
                <a:ea typeface="Poppins Bold"/>
                <a:cs typeface="Poppins Bold"/>
                <a:sym typeface="Poppins Bold"/>
              </a:rPr>
              <a:t>14.0%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1681868" y="4637637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21.6 kt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2866779" y="5105909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293 kt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2866779" y="6117569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122 kt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1681868" y="5507800"/>
            <a:ext cx="629699" cy="12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132.4 kt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1035757" y="5424397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86.0%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3580321" y="4246720"/>
            <a:ext cx="859549" cy="25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nl-NL" sz="8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Gescheiden</a:t>
            </a:r>
            <a:r>
              <a:rPr lang="nl-NL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 afvalinzameling</a:t>
            </a:r>
            <a:endParaRPr lang="nl-NL" sz="800">
              <a:solidFill>
                <a:srgbClr val="666665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24" name="TextBox 224"/>
          <p:cNvSpPr txBox="1"/>
          <p:nvPr/>
        </p:nvSpPr>
        <p:spPr>
          <a:xfrm>
            <a:off x="736804" y="4245506"/>
            <a:ext cx="891889" cy="25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"/>
              </a:lnSpc>
            </a:pPr>
            <a:r>
              <a:rPr lang="nl-NL" sz="800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Niet-gescheiden</a:t>
            </a:r>
            <a:r>
              <a:rPr lang="nl-NL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 afvalinzameling</a:t>
            </a:r>
            <a:endParaRPr lang="nl-NL" sz="800">
              <a:solidFill>
                <a:srgbClr val="666665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25" name="TextBox 225"/>
          <p:cNvSpPr txBox="1"/>
          <p:nvPr/>
        </p:nvSpPr>
        <p:spPr>
          <a:xfrm>
            <a:off x="3537840" y="6005175"/>
            <a:ext cx="573976" cy="1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200" b="1">
                <a:solidFill>
                  <a:srgbClr val="F6A235"/>
                </a:solidFill>
                <a:latin typeface="Poppins Bold"/>
                <a:ea typeface="Poppins Bold"/>
                <a:cs typeface="Poppins Bold"/>
                <a:sym typeface="Poppins Bold"/>
              </a:rPr>
              <a:t>29.4%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3537840" y="5227056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9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5346000" y="2859493"/>
            <a:ext cx="743855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F6A23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6136372" y="278529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340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6136372" y="366764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119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6136372" y="393981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54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6109702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2006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6109702" y="2495518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kt</a:t>
            </a:r>
          </a:p>
        </p:txBody>
      </p:sp>
      <p:sp>
        <p:nvSpPr>
          <p:cNvPr id="233" name="TextBox 233"/>
          <p:cNvSpPr txBox="1"/>
          <p:nvPr/>
        </p:nvSpPr>
        <p:spPr>
          <a:xfrm>
            <a:off x="7456538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2014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6801216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2010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8143040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2018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6452602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2008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7803604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2016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7118400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2012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8479332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8855507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9186978" y="4435276"/>
            <a:ext cx="27843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6479272" y="2648256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373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6479272" y="356414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145</a:t>
            </a:r>
          </a:p>
        </p:txBody>
      </p:sp>
      <p:sp>
        <p:nvSpPr>
          <p:cNvPr id="244" name="TextBox 244"/>
          <p:cNvSpPr txBox="1"/>
          <p:nvPr/>
        </p:nvSpPr>
        <p:spPr>
          <a:xfrm>
            <a:off x="6479272" y="395874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51</a:t>
            </a:r>
          </a:p>
        </p:txBody>
      </p:sp>
      <p:sp>
        <p:nvSpPr>
          <p:cNvPr id="245" name="TextBox 245"/>
          <p:cNvSpPr txBox="1"/>
          <p:nvPr/>
        </p:nvSpPr>
        <p:spPr>
          <a:xfrm>
            <a:off x="6824078" y="2558846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397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6824078" y="348666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166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6824078" y="4077881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22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7145070" y="3267649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266</a:t>
            </a:r>
          </a:p>
        </p:txBody>
      </p:sp>
      <p:sp>
        <p:nvSpPr>
          <p:cNvPr id="249" name="TextBox 249"/>
          <p:cNvSpPr txBox="1"/>
          <p:nvPr/>
        </p:nvSpPr>
        <p:spPr>
          <a:xfrm>
            <a:off x="7144768" y="3383855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192</a:t>
            </a:r>
          </a:p>
        </p:txBody>
      </p:sp>
      <p:sp>
        <p:nvSpPr>
          <p:cNvPr id="250" name="TextBox 250"/>
          <p:cNvSpPr txBox="1"/>
          <p:nvPr/>
        </p:nvSpPr>
        <p:spPr>
          <a:xfrm>
            <a:off x="7153821" y="4120245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12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7457492" y="2963551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293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7484166" y="342679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180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7813474" y="2640508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375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7828711" y="333371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203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7828711" y="4136885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8166097" y="3459888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221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8166097" y="4160496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8504987" y="3177820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291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8201938" y="2983555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291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8494791" y="277686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339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8504987" y="4160496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8886940" y="2983555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286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8856461" y="2766489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342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8891471" y="4157472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9213648" y="313293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254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9199060" y="2880447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315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9213648" y="4154294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9563955" y="4245930"/>
            <a:ext cx="35441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0%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9563955" y="2978792"/>
            <a:ext cx="35441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+43%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9563955" y="3218854"/>
            <a:ext cx="354414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-13%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9445415" y="2696969"/>
            <a:ext cx="591493" cy="10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2018-2024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5533024" y="3747707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5533024" y="4009992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F95A3C"/>
                </a:solidFill>
                <a:latin typeface="Poppins"/>
                <a:ea typeface="Poppins"/>
                <a:cs typeface="Poppins"/>
                <a:sym typeface="Poppins"/>
              </a:rPr>
              <a:t>Stort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1035757" y="4765450"/>
            <a:ext cx="573976" cy="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sz="900">
                <a:solidFill>
                  <a:srgbClr val="009C8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860032" y="5607277"/>
            <a:ext cx="749702" cy="11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"/>
              </a:lnSpc>
            </a:pPr>
            <a:r>
              <a:rPr lang="nl-NL" sz="900">
                <a:solidFill>
                  <a:srgbClr val="F6A23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  <a:endParaRPr lang="nl-NL" sz="900">
              <a:solidFill>
                <a:srgbClr val="F6A235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76" name="TextBox 276"/>
          <p:cNvSpPr txBox="1"/>
          <p:nvPr/>
        </p:nvSpPr>
        <p:spPr>
          <a:xfrm>
            <a:off x="3537840" y="6188055"/>
            <a:ext cx="742060" cy="1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nl-NL" sz="900">
                <a:solidFill>
                  <a:srgbClr val="F6A23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8314487" y="5910624"/>
            <a:ext cx="567061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569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2805718" y="4139656"/>
            <a:ext cx="496618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415</a:t>
            </a:r>
          </a:p>
        </p:txBody>
      </p:sp>
      <p:sp>
        <p:nvSpPr>
          <p:cNvPr id="279" name="TextBox 279"/>
          <p:cNvSpPr txBox="1"/>
          <p:nvPr/>
        </p:nvSpPr>
        <p:spPr>
          <a:xfrm>
            <a:off x="2031667" y="3264238"/>
            <a:ext cx="786926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9"/>
              </a:lnSpc>
            </a:pPr>
            <a:r>
              <a:rPr lang="en-US" sz="224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569</a:t>
            </a:r>
          </a:p>
        </p:txBody>
      </p:sp>
      <p:sp>
        <p:nvSpPr>
          <p:cNvPr id="280" name="TextBox 280"/>
          <p:cNvSpPr txBox="1"/>
          <p:nvPr/>
        </p:nvSpPr>
        <p:spPr>
          <a:xfrm>
            <a:off x="1681868" y="4139656"/>
            <a:ext cx="496618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154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3879364" y="3949124"/>
            <a:ext cx="348444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73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834304" y="3949124"/>
            <a:ext cx="348444" cy="26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4"/>
              </a:lnSpc>
            </a:pPr>
            <a:r>
              <a:rPr lang="en-US" sz="191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27</a:t>
            </a:r>
          </a:p>
        </p:txBody>
      </p:sp>
      <p:sp>
        <p:nvSpPr>
          <p:cNvPr id="283" name="TextBox 283"/>
          <p:cNvSpPr txBox="1"/>
          <p:nvPr/>
        </p:nvSpPr>
        <p:spPr>
          <a:xfrm>
            <a:off x="8579075" y="6102692"/>
            <a:ext cx="397974" cy="11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"/>
              </a:lnSpc>
            </a:pPr>
            <a:r>
              <a:rPr lang="en-US" sz="762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in 2024</a:t>
            </a:r>
          </a:p>
        </p:txBody>
      </p:sp>
      <p:sp>
        <p:nvSpPr>
          <p:cNvPr id="284" name="TextBox 284"/>
          <p:cNvSpPr txBox="1"/>
          <p:nvPr/>
        </p:nvSpPr>
        <p:spPr>
          <a:xfrm>
            <a:off x="8900340" y="5986729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3324792" y="4237030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2856136" y="3401844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2201542" y="4237030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4227808" y="4046498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%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1182748" y="4046498"/>
            <a:ext cx="110025" cy="12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"/>
              </a:lnSpc>
            </a:pPr>
            <a:r>
              <a:rPr lang="en-US" sz="834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%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397878" y="7288197"/>
            <a:ext cx="10121156" cy="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"/>
              </a:lnSpc>
            </a:pPr>
            <a:r>
              <a:rPr lang="nl-NL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Huishoudelijk, industrieel en commercieel verbruik van plastic verpakkingen</a:t>
            </a:r>
            <a:endParaRPr lang="nl-NL" sz="600" spc="-12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91" name="TextBox 291"/>
          <p:cNvSpPr txBox="1"/>
          <p:nvPr/>
        </p:nvSpPr>
        <p:spPr>
          <a:xfrm>
            <a:off x="285422" y="7288197"/>
            <a:ext cx="112456" cy="8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"/>
              </a:lnSpc>
            </a:pPr>
            <a:r>
              <a:rPr lang="en-US" sz="600" spc="-12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1.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285422" y="7184952"/>
            <a:ext cx="2165678" cy="98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"/>
              </a:lnSpc>
            </a:pPr>
            <a:r>
              <a:rPr lang="nl-NL" sz="550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De bovenstaande gegevens zijn afgeronde schattingen.</a:t>
            </a:r>
            <a:endParaRPr lang="nl-NL" sz="550">
              <a:solidFill>
                <a:srgbClr val="CAC9C8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293" name="TextBox 293"/>
          <p:cNvSpPr txBox="1"/>
          <p:nvPr/>
        </p:nvSpPr>
        <p:spPr>
          <a:xfrm>
            <a:off x="7486629" y="4159791"/>
            <a:ext cx="225099" cy="10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700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83" y="451297"/>
            <a:ext cx="1639011" cy="656752"/>
          </a:xfrm>
          <a:custGeom>
            <a:avLst/>
            <a:gdLst/>
            <a:ahLst/>
            <a:cxnLst/>
            <a:rect l="l" t="t" r="r" b="b"/>
            <a:pathLst>
              <a:path w="1639011" h="656752">
                <a:moveTo>
                  <a:pt x="0" y="0"/>
                </a:moveTo>
                <a:lnTo>
                  <a:pt x="1639011" y="0"/>
                </a:lnTo>
                <a:lnTo>
                  <a:pt x="1639011" y="656751"/>
                </a:lnTo>
                <a:lnTo>
                  <a:pt x="0" y="65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AutoShape 3"/>
          <p:cNvSpPr/>
          <p:nvPr/>
        </p:nvSpPr>
        <p:spPr>
          <a:xfrm>
            <a:off x="5259505" y="500815"/>
            <a:ext cx="0" cy="60723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4" name="AutoShape 4"/>
          <p:cNvSpPr/>
          <p:nvPr/>
        </p:nvSpPr>
        <p:spPr>
          <a:xfrm flipV="1">
            <a:off x="285422" y="7236974"/>
            <a:ext cx="10121156" cy="0"/>
          </a:xfrm>
          <a:prstGeom prst="line">
            <a:avLst/>
          </a:prstGeom>
          <a:ln w="9525" cap="flat">
            <a:solidFill>
              <a:srgbClr val="CAC9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1563597" y="2921929"/>
            <a:ext cx="1375486" cy="1375486"/>
          </a:xfrm>
          <a:custGeom>
            <a:avLst/>
            <a:gdLst/>
            <a:ahLst/>
            <a:cxnLst/>
            <a:rect l="l" t="t" r="r" b="b"/>
            <a:pathLst>
              <a:path w="1375486" h="1375486">
                <a:moveTo>
                  <a:pt x="0" y="0"/>
                </a:moveTo>
                <a:lnTo>
                  <a:pt x="1375486" y="0"/>
                </a:lnTo>
                <a:lnTo>
                  <a:pt x="1375486" y="1375486"/>
                </a:lnTo>
                <a:lnTo>
                  <a:pt x="0" y="1375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4658257" y="2921929"/>
            <a:ext cx="1375486" cy="1375486"/>
          </a:xfrm>
          <a:custGeom>
            <a:avLst/>
            <a:gdLst/>
            <a:ahLst/>
            <a:cxnLst/>
            <a:rect l="l" t="t" r="r" b="b"/>
            <a:pathLst>
              <a:path w="1375486" h="1375486">
                <a:moveTo>
                  <a:pt x="0" y="0"/>
                </a:moveTo>
                <a:lnTo>
                  <a:pt x="1375486" y="0"/>
                </a:lnTo>
                <a:lnTo>
                  <a:pt x="1375486" y="1375486"/>
                </a:lnTo>
                <a:lnTo>
                  <a:pt x="0" y="1375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7770235" y="2921929"/>
            <a:ext cx="1375486" cy="1375486"/>
          </a:xfrm>
          <a:custGeom>
            <a:avLst/>
            <a:gdLst/>
            <a:ahLst/>
            <a:cxnLst/>
            <a:rect l="l" t="t" r="r" b="b"/>
            <a:pathLst>
              <a:path w="1375486" h="1375486">
                <a:moveTo>
                  <a:pt x="0" y="0"/>
                </a:moveTo>
                <a:lnTo>
                  <a:pt x="1375486" y="0"/>
                </a:lnTo>
                <a:lnTo>
                  <a:pt x="1375486" y="1375486"/>
                </a:lnTo>
                <a:lnTo>
                  <a:pt x="0" y="1375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1563597" y="4876535"/>
            <a:ext cx="1375486" cy="1375486"/>
          </a:xfrm>
          <a:custGeom>
            <a:avLst/>
            <a:gdLst/>
            <a:ahLst/>
            <a:cxnLst/>
            <a:rect l="l" t="t" r="r" b="b"/>
            <a:pathLst>
              <a:path w="1375486" h="1375486">
                <a:moveTo>
                  <a:pt x="0" y="0"/>
                </a:moveTo>
                <a:lnTo>
                  <a:pt x="1375486" y="0"/>
                </a:lnTo>
                <a:lnTo>
                  <a:pt x="1375486" y="1375486"/>
                </a:lnTo>
                <a:lnTo>
                  <a:pt x="0" y="1375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>
            <a:off x="4658257" y="4876535"/>
            <a:ext cx="1375486" cy="1375486"/>
          </a:xfrm>
          <a:custGeom>
            <a:avLst/>
            <a:gdLst/>
            <a:ahLst/>
            <a:cxnLst/>
            <a:rect l="l" t="t" r="r" b="b"/>
            <a:pathLst>
              <a:path w="1375486" h="1375486">
                <a:moveTo>
                  <a:pt x="0" y="0"/>
                </a:moveTo>
                <a:lnTo>
                  <a:pt x="1375486" y="0"/>
                </a:lnTo>
                <a:lnTo>
                  <a:pt x="1375486" y="1375486"/>
                </a:lnTo>
                <a:lnTo>
                  <a:pt x="0" y="1375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Freeform 10"/>
          <p:cNvSpPr/>
          <p:nvPr/>
        </p:nvSpPr>
        <p:spPr>
          <a:xfrm>
            <a:off x="7785961" y="4876535"/>
            <a:ext cx="1375486" cy="1375486"/>
          </a:xfrm>
          <a:custGeom>
            <a:avLst/>
            <a:gdLst/>
            <a:ahLst/>
            <a:cxnLst/>
            <a:rect l="l" t="t" r="r" b="b"/>
            <a:pathLst>
              <a:path w="1375486" h="1375486">
                <a:moveTo>
                  <a:pt x="0" y="0"/>
                </a:moveTo>
                <a:lnTo>
                  <a:pt x="1375486" y="0"/>
                </a:lnTo>
                <a:lnTo>
                  <a:pt x="1375486" y="1375486"/>
                </a:lnTo>
                <a:lnTo>
                  <a:pt x="0" y="1375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1" name="TextBox 11"/>
          <p:cNvSpPr txBox="1"/>
          <p:nvPr/>
        </p:nvSpPr>
        <p:spPr>
          <a:xfrm>
            <a:off x="3025958" y="393950"/>
            <a:ext cx="212715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Netherlands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89696" y="393950"/>
            <a:ext cx="4735061" cy="42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599" b="1" spc="-54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Circular Economy for Plastics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89696" y="773807"/>
            <a:ext cx="473506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sz="2499" spc="-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for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8683" y="1857034"/>
            <a:ext cx="5993178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9"/>
              </a:lnSpc>
            </a:pP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Inzameling en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verwerking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van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plasticafval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na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consumptie</a:t>
            </a:r>
            <a:r>
              <a:rPr lang="en-US" sz="11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per </a:t>
            </a:r>
            <a:r>
              <a:rPr lang="en-US" sz="1199" b="1" err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toepassing</a:t>
            </a:r>
            <a:endParaRPr lang="en-US" sz="1199" b="1">
              <a:solidFill>
                <a:srgbClr val="66666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8683" y="2017054"/>
            <a:ext cx="62269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2024, in kt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5422" y="7264961"/>
            <a:ext cx="2130024" cy="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"/>
              </a:lnSpc>
            </a:pPr>
            <a:r>
              <a:rPr lang="en-US" sz="599">
                <a:solidFill>
                  <a:srgbClr val="CAC9C8"/>
                </a:solidFill>
                <a:latin typeface="Poppins"/>
                <a:ea typeface="Poppins"/>
                <a:cs typeface="Poppins"/>
                <a:sym typeface="Poppins"/>
              </a:rPr>
              <a:t>De bovenstaande gegevens zijn afgeronde schattingen.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089534" y="6804000"/>
            <a:ext cx="129674" cy="12967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9C8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892711" y="6804000"/>
            <a:ext cx="129674" cy="12967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A235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780239" y="6804000"/>
            <a:ext cx="129674" cy="12967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5A3C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7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61133" y="6815497"/>
            <a:ext cx="563529" cy="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Recycling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64310" y="6807877"/>
            <a:ext cx="677829" cy="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Verbranding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51839" y="6804000"/>
            <a:ext cx="677829" cy="12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800">
                <a:solidFill>
                  <a:srgbClr val="666665"/>
                </a:solidFill>
                <a:latin typeface="Poppins"/>
                <a:ea typeface="Poppins"/>
                <a:cs typeface="Poppins"/>
                <a:sym typeface="Poppins"/>
              </a:rPr>
              <a:t>Stort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2439" y="4149432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73.0%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8189" y="6138138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83.8%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06709" y="6138138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93.2%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01273" y="4149432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76.2%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01273" y="6094151"/>
            <a:ext cx="669738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66.0%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19012" y="4149432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6A23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83.1%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57917" y="2973497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27.0%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572095" y="4792400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17.6%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410490" y="4737936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6.8%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16751" y="2915371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22.7%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816751" y="4924167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32.0%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773877" y="2831441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009C8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16.2%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89484" y="2721904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1.2%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089484" y="4685846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2.0%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149132" y="2721904"/>
            <a:ext cx="573976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 b="1">
                <a:solidFill>
                  <a:srgbClr val="F95A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1.4%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032409" y="3679128"/>
            <a:ext cx="273691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89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032409" y="5573295"/>
            <a:ext cx="273691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37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80925" y="5573295"/>
            <a:ext cx="344175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192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112654" y="5698426"/>
            <a:ext cx="273691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50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139431" y="3679128"/>
            <a:ext cx="273691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84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234018" y="3679128"/>
            <a:ext cx="273691" cy="20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9"/>
              </a:lnSpc>
            </a:pPr>
            <a:r>
              <a:rPr lang="en-US" sz="1409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71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63989" y="3376628"/>
            <a:ext cx="749978" cy="25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"/>
              </a:lnSpc>
            </a:pPr>
            <a:r>
              <a:rPr lang="en-US" sz="7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ELEKTRISCH &amp; ELEKTRONICA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63989" y="5389334"/>
            <a:ext cx="749978" cy="13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"/>
              </a:lnSpc>
            </a:pPr>
            <a:r>
              <a:rPr lang="en-US" sz="7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AUTOMOTIVE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082989" y="5389334"/>
            <a:ext cx="749978" cy="13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"/>
              </a:lnSpc>
            </a:pPr>
            <a:r>
              <a:rPr lang="en-US" sz="7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OVERIG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57547" y="5343002"/>
            <a:ext cx="749978" cy="23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"/>
              </a:lnSpc>
            </a:pPr>
            <a:r>
              <a:rPr lang="en-US" sz="7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LAND- &amp; TUINBOUW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911761" y="3376628"/>
            <a:ext cx="868479" cy="25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"/>
              </a:lnSpc>
            </a:pPr>
            <a:r>
              <a:rPr lang="en-US" sz="7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BOUW &amp; CONSTRUCTIE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962240" y="3420683"/>
            <a:ext cx="991477" cy="25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"/>
              </a:lnSpc>
            </a:pPr>
            <a:r>
              <a:rPr lang="en-US" sz="799" b="1">
                <a:solidFill>
                  <a:srgbClr val="66666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HUISHOUDELIJK, VRIJE TIJD &amp; SPORT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324893" y="3755234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324893" y="5649401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43892" y="5649401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405137" y="5774531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431914" y="3755234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526501" y="3755234"/>
            <a:ext cx="120655" cy="10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"/>
              </a:lnSpc>
            </a:pPr>
            <a:r>
              <a:rPr lang="en-US" sz="768" b="1">
                <a:solidFill>
                  <a:srgbClr val="666665"/>
                </a:solidFill>
                <a:latin typeface="Poppins Bold"/>
                <a:ea typeface="Poppins Bold"/>
                <a:cs typeface="Poppins Bold"/>
                <a:sym typeface="Poppins Bold"/>
              </a:rPr>
              <a:t>kt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-351618" y="-797454"/>
            <a:ext cx="11754820" cy="2130613"/>
            <a:chOff x="0" y="0"/>
            <a:chExt cx="15673093" cy="2840817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0"/>
              <a:ext cx="15673093" cy="2840817"/>
              <a:chOff x="0" y="0"/>
              <a:chExt cx="4212662" cy="763564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4212662" cy="763564"/>
              </a:xfrm>
              <a:custGeom>
                <a:avLst/>
                <a:gdLst/>
                <a:ahLst/>
                <a:cxnLst/>
                <a:rect l="l" t="t" r="r" b="b"/>
                <a:pathLst>
                  <a:path w="4212662" h="763564">
                    <a:moveTo>
                      <a:pt x="46103" y="0"/>
                    </a:moveTo>
                    <a:lnTo>
                      <a:pt x="4166559" y="0"/>
                    </a:lnTo>
                    <a:cubicBezTo>
                      <a:pt x="4192021" y="0"/>
                      <a:pt x="4212662" y="20641"/>
                      <a:pt x="4212662" y="46103"/>
                    </a:cubicBezTo>
                    <a:lnTo>
                      <a:pt x="4212662" y="717460"/>
                    </a:lnTo>
                    <a:cubicBezTo>
                      <a:pt x="4212662" y="742922"/>
                      <a:pt x="4192021" y="763564"/>
                      <a:pt x="4166559" y="763564"/>
                    </a:cubicBezTo>
                    <a:lnTo>
                      <a:pt x="46103" y="763564"/>
                    </a:lnTo>
                    <a:cubicBezTo>
                      <a:pt x="20641" y="763564"/>
                      <a:pt x="0" y="742922"/>
                      <a:pt x="0" y="717460"/>
                    </a:cubicBezTo>
                    <a:lnTo>
                      <a:pt x="0" y="46103"/>
                    </a:lnTo>
                    <a:cubicBezTo>
                      <a:pt x="0" y="20641"/>
                      <a:pt x="20641" y="0"/>
                      <a:pt x="46103" y="0"/>
                    </a:cubicBezTo>
                    <a:close/>
                  </a:path>
                </a:pathLst>
              </a:custGeom>
              <a:solidFill>
                <a:srgbClr val="F95A3C"/>
              </a:solidFill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57150"/>
                <a:ext cx="4212662" cy="8207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883978" y="1529891"/>
              <a:ext cx="2185348" cy="875669"/>
            </a:xfrm>
            <a:custGeom>
              <a:avLst/>
              <a:gdLst/>
              <a:ahLst/>
              <a:cxnLst/>
              <a:rect l="l" t="t" r="r" b="b"/>
              <a:pathLst>
                <a:path w="2185348" h="875669">
                  <a:moveTo>
                    <a:pt x="0" y="0"/>
                  </a:moveTo>
                  <a:lnTo>
                    <a:pt x="2185348" y="0"/>
                  </a:lnTo>
                  <a:lnTo>
                    <a:pt x="2185348" y="875668"/>
                  </a:lnTo>
                  <a:lnTo>
                    <a:pt x="0" y="875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NL"/>
            </a:p>
          </p:txBody>
        </p:sp>
        <p:sp>
          <p:nvSpPr>
            <p:cNvPr id="67" name="AutoShape 67"/>
            <p:cNvSpPr/>
            <p:nvPr/>
          </p:nvSpPr>
          <p:spPr>
            <a:xfrm flipH="1">
              <a:off x="6716487" y="2112243"/>
              <a:ext cx="6350" cy="49530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L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217703" y="2074143"/>
              <a:ext cx="232982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Nederland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4217703" y="1466129"/>
              <a:ext cx="9567706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3"/>
                </a:lnSpc>
              </a:pPr>
              <a:r>
                <a:rPr lang="en-US" sz="2599" b="1" spc="-54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 Circulaire Economie voor Plastics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006350" y="2076556"/>
              <a:ext cx="6313414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4"/>
                </a:lnSpc>
              </a:pPr>
              <a:r>
                <a:rPr lang="en-US" sz="2499" spc="-5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Data 2024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af2c71-5117-493c-80c6-b8284d602e11">
      <Terms xmlns="http://schemas.microsoft.com/office/infopath/2007/PartnerControls"/>
    </lcf76f155ced4ddcb4097134ff3c332f>
    <TaxCatchAll xmlns="0ad5f37d-ebe7-4d74-a63f-5687e32d92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DC246AF6C894D85B3AF694D9D6BAB" ma:contentTypeVersion="12" ma:contentTypeDescription="Een nieuw document maken." ma:contentTypeScope="" ma:versionID="7043bb45f70910deec33daf32a617670">
  <xsd:schema xmlns:xsd="http://www.w3.org/2001/XMLSchema" xmlns:xs="http://www.w3.org/2001/XMLSchema" xmlns:p="http://schemas.microsoft.com/office/2006/metadata/properties" xmlns:ns2="4faf2c71-5117-493c-80c6-b8284d602e11" xmlns:ns3="0ad5f37d-ebe7-4d74-a63f-5687e32d9216" targetNamespace="http://schemas.microsoft.com/office/2006/metadata/properties" ma:root="true" ma:fieldsID="597292033c76eb1be351b19ae4c434cc" ns2:_="" ns3:_="">
    <xsd:import namespace="4faf2c71-5117-493c-80c6-b8284d602e11"/>
    <xsd:import namespace="0ad5f37d-ebe7-4d74-a63f-5687e32d92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f2c71-5117-493c-80c6-b8284d602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da5e896a-de77-45f9-bdc0-492964027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5f37d-ebe7-4d74-a63f-5687e32d92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456995-3795-4a9d-8455-3793474e870d}" ma:internalName="TaxCatchAll" ma:showField="CatchAllData" ma:web="0ad5f37d-ebe7-4d74-a63f-5687e32d92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BCD24-4D53-4C18-BDFC-A3C081277380}">
  <ds:schemaRefs>
    <ds:schemaRef ds:uri="0ad5f37d-ebe7-4d74-a63f-5687e32d9216"/>
    <ds:schemaRef ds:uri="4faf2c71-5117-493c-80c6-b8284d602e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234071-5827-4522-AB34-1DDD4E68FE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B59BA2-98CB-4D38-BA80-A8D83FC4D638}">
  <ds:schemaRefs>
    <ds:schemaRef ds:uri="0ad5f37d-ebe7-4d74-a63f-5687e32d9216"/>
    <ds:schemaRef ds:uri="4faf2c71-5117-493c-80c6-b8284d602e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Aangepast</PresentationFormat>
  <Paragraphs>454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Poppins</vt:lpstr>
      <vt:lpstr>Poppins Bold</vt:lpstr>
      <vt:lpstr>Poppins Light</vt:lpstr>
      <vt:lpstr>Poppins Medium</vt:lpstr>
      <vt:lpstr>Poppins Semi-Bold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2744939_Converting-indesignfile-to-Canva link(For Dutch translation CE report)_051226</dc:title>
  <dc:creator>Kamers Edo</dc:creator>
  <cp:lastModifiedBy>Kamers Edo</cp:lastModifiedBy>
  <cp:revision>1</cp:revision>
  <cp:lastPrinted>2026-05-18T09:41:37Z</cp:lastPrinted>
  <dcterms:created xsi:type="dcterms:W3CDTF">2006-08-16T00:00:00Z</dcterms:created>
  <dcterms:modified xsi:type="dcterms:W3CDTF">2026-05-18T12:00:03Z</dcterms:modified>
  <dc:identifier>DAHJiUJ8jSM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0x0101004D0DC246AF6C894D85B3AF694D9D6BAB</vt:lpwstr>
  </property>
  <property fmtid="{D5CDD505-2E9C-101B-9397-08002B2CF9AE}" pid="3" name="MediaServiceImageTags">
    <vt:lpwstr/>
  </property>
</Properties>
</file>